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sldIdLst>
    <p:sldId id="256" r:id="rId5"/>
    <p:sldId id="259" r:id="rId6"/>
    <p:sldId id="257" r:id="rId7"/>
    <p:sldId id="262" r:id="rId8"/>
    <p:sldId id="258" r:id="rId9"/>
    <p:sldId id="261" r:id="rId10"/>
    <p:sldId id="264" r:id="rId11"/>
    <p:sldId id="265" r:id="rId12"/>
    <p:sldId id="273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e Skudvig" userId="6929fc05-3b69-4e0b-ac06-bf73af34fc76" providerId="ADAL" clId="{79EBD8F8-8642-477A-A030-616F6993D5DE}"/>
    <pc:docChg chg="custSel delSld modSld">
      <pc:chgData name="Lise Skudvig" userId="6929fc05-3b69-4e0b-ac06-bf73af34fc76" providerId="ADAL" clId="{79EBD8F8-8642-477A-A030-616F6993D5DE}" dt="2025-03-31T12:00:57.973" v="6" actId="2696"/>
      <pc:docMkLst>
        <pc:docMk/>
      </pc:docMkLst>
      <pc:sldChg chg="modSp mod">
        <pc:chgData name="Lise Skudvig" userId="6929fc05-3b69-4e0b-ac06-bf73af34fc76" providerId="ADAL" clId="{79EBD8F8-8642-477A-A030-616F6993D5DE}" dt="2025-03-31T11:59:20.755" v="3" actId="20577"/>
        <pc:sldMkLst>
          <pc:docMk/>
          <pc:sldMk cId="1942185470" sldId="256"/>
        </pc:sldMkLst>
        <pc:spChg chg="mod">
          <ac:chgData name="Lise Skudvig" userId="6929fc05-3b69-4e0b-ac06-bf73af34fc76" providerId="ADAL" clId="{79EBD8F8-8642-477A-A030-616F6993D5DE}" dt="2025-03-31T11:59:20.755" v="3" actId="20577"/>
          <ac:spMkLst>
            <pc:docMk/>
            <pc:sldMk cId="1942185470" sldId="256"/>
            <ac:spMk id="3" creationId="{3E8628CF-D29D-473D-8B19-2B792FF67813}"/>
          </ac:spMkLst>
        </pc:spChg>
      </pc:sldChg>
      <pc:sldChg chg="modSp mod">
        <pc:chgData name="Lise Skudvig" userId="6929fc05-3b69-4e0b-ac06-bf73af34fc76" providerId="ADAL" clId="{79EBD8F8-8642-477A-A030-616F6993D5DE}" dt="2025-03-31T11:59:34.111" v="5" actId="27636"/>
        <pc:sldMkLst>
          <pc:docMk/>
          <pc:sldMk cId="4199640760" sldId="259"/>
        </pc:sldMkLst>
        <pc:spChg chg="mod">
          <ac:chgData name="Lise Skudvig" userId="6929fc05-3b69-4e0b-ac06-bf73af34fc76" providerId="ADAL" clId="{79EBD8F8-8642-477A-A030-616F6993D5DE}" dt="2025-03-31T11:59:34.111" v="5" actId="27636"/>
          <ac:spMkLst>
            <pc:docMk/>
            <pc:sldMk cId="4199640760" sldId="259"/>
            <ac:spMk id="3" creationId="{5E64C3F5-EC86-4A91-97EA-B968AEB10D26}"/>
          </ac:spMkLst>
        </pc:spChg>
      </pc:sldChg>
      <pc:sldChg chg="del">
        <pc:chgData name="Lise Skudvig" userId="6929fc05-3b69-4e0b-ac06-bf73af34fc76" providerId="ADAL" clId="{79EBD8F8-8642-477A-A030-616F6993D5DE}" dt="2025-03-31T12:00:57.973" v="6" actId="2696"/>
        <pc:sldMkLst>
          <pc:docMk/>
          <pc:sldMk cId="1162110886" sldId="26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D0F97-9879-418B-8FF0-66A32CE3C729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0A5ECB4-8ABB-4CEC-ACCC-18885E01AD20}">
      <dgm:prSet/>
      <dgm:spPr/>
      <dgm:t>
        <a:bodyPr/>
        <a:lstStyle/>
        <a:p>
          <a:r>
            <a:rPr lang="nb-NO" b="1" i="0" baseline="0" dirty="0"/>
            <a:t>Valgfaget «fysisk aktivitet og helse» er kort fortalt en sammensetning av «kroppsøving» og «mat og helse». </a:t>
          </a:r>
          <a:endParaRPr lang="en-US" dirty="0"/>
        </a:p>
      </dgm:t>
    </dgm:pt>
    <dgm:pt modelId="{7342B0FC-45D9-426E-9FD9-110D978280DA}" type="parTrans" cxnId="{2D945A4F-F496-4142-B661-850452799C43}">
      <dgm:prSet/>
      <dgm:spPr/>
      <dgm:t>
        <a:bodyPr/>
        <a:lstStyle/>
        <a:p>
          <a:endParaRPr lang="en-US"/>
        </a:p>
      </dgm:t>
    </dgm:pt>
    <dgm:pt modelId="{60AFD77A-97AC-48E9-8D0C-4294F6E4619B}" type="sibTrans" cxnId="{2D945A4F-F496-4142-B661-850452799C43}">
      <dgm:prSet/>
      <dgm:spPr/>
      <dgm:t>
        <a:bodyPr/>
        <a:lstStyle/>
        <a:p>
          <a:endParaRPr lang="en-US"/>
        </a:p>
      </dgm:t>
    </dgm:pt>
    <dgm:pt modelId="{58EF47A9-FD68-4786-9CF5-C5A6FB924AB5}">
      <dgm:prSet/>
      <dgm:spPr/>
      <dgm:t>
        <a:bodyPr/>
        <a:lstStyle/>
        <a:p>
          <a:r>
            <a:rPr lang="nb-NO" b="1" i="0" baseline="0" dirty="0"/>
            <a:t>Formålet med faget er å stimulere til bevegelsesglede og interesse for fysisk aktivitet og kosthold som skal fremme  et god grunnlag for en sunn </a:t>
          </a:r>
          <a:r>
            <a:rPr lang="nb-NO" b="1" i="0" baseline="0" dirty="0" err="1"/>
            <a:t>livsstilt</a:t>
          </a:r>
          <a:endParaRPr lang="en-US" dirty="0"/>
        </a:p>
      </dgm:t>
    </dgm:pt>
    <dgm:pt modelId="{D97DAA84-B94A-4F2D-B806-F861E9024882}" type="parTrans" cxnId="{A7FB8242-1611-4F7B-81FB-C634C1FBAE69}">
      <dgm:prSet/>
      <dgm:spPr/>
      <dgm:t>
        <a:bodyPr/>
        <a:lstStyle/>
        <a:p>
          <a:endParaRPr lang="en-US"/>
        </a:p>
      </dgm:t>
    </dgm:pt>
    <dgm:pt modelId="{42466568-AF79-4DF1-8EF6-0CAA0CC43872}" type="sibTrans" cxnId="{A7FB8242-1611-4F7B-81FB-C634C1FBAE69}">
      <dgm:prSet/>
      <dgm:spPr/>
      <dgm:t>
        <a:bodyPr/>
        <a:lstStyle/>
        <a:p>
          <a:endParaRPr lang="en-US"/>
        </a:p>
      </dgm:t>
    </dgm:pt>
    <dgm:pt modelId="{B3B872C8-AD1E-4D3A-BD77-191B8BDCB148}">
      <dgm:prSet/>
      <dgm:spPr/>
      <dgm:t>
        <a:bodyPr/>
        <a:lstStyle/>
        <a:p>
          <a:r>
            <a:rPr lang="nb-NO" b="1" i="0" baseline="0" dirty="0"/>
            <a:t>Skolen legger opp til varierte fysiske aktiviteter i faget, vi kommer til å være både innendørs og utendørs i løpet av skoleåret. En sentral verdi i faget er å ha aktiviteter i et sosialt fellesskap. </a:t>
          </a:r>
          <a:endParaRPr lang="en-US" dirty="0"/>
        </a:p>
      </dgm:t>
    </dgm:pt>
    <dgm:pt modelId="{49CCB71E-3373-4578-A21C-2D8FF40B43B0}" type="parTrans" cxnId="{363E591E-F6D8-4C5C-B23D-0B344B8963D3}">
      <dgm:prSet/>
      <dgm:spPr/>
      <dgm:t>
        <a:bodyPr/>
        <a:lstStyle/>
        <a:p>
          <a:endParaRPr lang="en-US"/>
        </a:p>
      </dgm:t>
    </dgm:pt>
    <dgm:pt modelId="{ABC71764-CEF6-4C5E-96FE-13A76B7647B4}" type="sibTrans" cxnId="{363E591E-F6D8-4C5C-B23D-0B344B8963D3}">
      <dgm:prSet/>
      <dgm:spPr/>
      <dgm:t>
        <a:bodyPr/>
        <a:lstStyle/>
        <a:p>
          <a:endParaRPr lang="en-US"/>
        </a:p>
      </dgm:t>
    </dgm:pt>
    <dgm:pt modelId="{0575BE7D-F9EA-40A3-A5E1-5DA45F3051B8}">
      <dgm:prSet/>
      <dgm:spPr/>
      <dgm:t>
        <a:bodyPr/>
        <a:lstStyle/>
        <a:p>
          <a:r>
            <a:rPr lang="nb-NO" b="1" i="0" baseline="0"/>
            <a:t>Det legges stor vekt på omsorg, respekt, forståelse og likeverd.  </a:t>
          </a:r>
          <a:endParaRPr lang="en-US"/>
        </a:p>
      </dgm:t>
    </dgm:pt>
    <dgm:pt modelId="{930285CE-92D4-4D85-8378-CB152FF96A46}" type="parTrans" cxnId="{F17EA8D2-936B-4475-A592-298FBF8161C6}">
      <dgm:prSet/>
      <dgm:spPr/>
      <dgm:t>
        <a:bodyPr/>
        <a:lstStyle/>
        <a:p>
          <a:endParaRPr lang="en-US"/>
        </a:p>
      </dgm:t>
    </dgm:pt>
    <dgm:pt modelId="{0416D732-8621-42CD-A46B-4B2397087BA3}" type="sibTrans" cxnId="{F17EA8D2-936B-4475-A592-298FBF8161C6}">
      <dgm:prSet/>
      <dgm:spPr/>
      <dgm:t>
        <a:bodyPr/>
        <a:lstStyle/>
        <a:p>
          <a:endParaRPr lang="en-US"/>
        </a:p>
      </dgm:t>
    </dgm:pt>
    <dgm:pt modelId="{BF4EE201-3F65-4D04-B0BD-C61E4B245B80}">
      <dgm:prSet/>
      <dgm:spPr/>
      <dgm:t>
        <a:bodyPr/>
        <a:lstStyle/>
        <a:p>
          <a:r>
            <a:rPr lang="nb-NO" b="1" i="0" baseline="0" dirty="0"/>
            <a:t>En del av faget består av å lage helsefremmende måltider og reflektere over verdien av å spise med andre. </a:t>
          </a:r>
          <a:endParaRPr lang="en-US" dirty="0"/>
        </a:p>
      </dgm:t>
    </dgm:pt>
    <dgm:pt modelId="{0A84E22D-BC75-4DFC-9051-E19896D1DA4D}" type="parTrans" cxnId="{2E080845-885B-4C9E-881A-9F727C28AB55}">
      <dgm:prSet/>
      <dgm:spPr/>
      <dgm:t>
        <a:bodyPr/>
        <a:lstStyle/>
        <a:p>
          <a:endParaRPr lang="en-US"/>
        </a:p>
      </dgm:t>
    </dgm:pt>
    <dgm:pt modelId="{5612A2AF-75CA-44ED-8821-78F3F1E353CD}" type="sibTrans" cxnId="{2E080845-885B-4C9E-881A-9F727C28AB55}">
      <dgm:prSet/>
      <dgm:spPr/>
      <dgm:t>
        <a:bodyPr/>
        <a:lstStyle/>
        <a:p>
          <a:endParaRPr lang="en-US"/>
        </a:p>
      </dgm:t>
    </dgm:pt>
    <dgm:pt modelId="{6D88A8FA-4D35-4AB4-B61B-3DE8C1552CA9}">
      <dgm:prSet/>
      <dgm:spPr/>
      <dgm:t>
        <a:bodyPr/>
        <a:lstStyle/>
        <a:p>
          <a:r>
            <a:rPr lang="nb-NO" b="1" i="0" baseline="0" dirty="0"/>
            <a:t>Dere vil lære litt om hva som er helsefremmende mat, dere vil ellers få i oppgave å lage et måltid. </a:t>
          </a:r>
          <a:endParaRPr lang="en-US" dirty="0"/>
        </a:p>
      </dgm:t>
    </dgm:pt>
    <dgm:pt modelId="{C44A6C76-E38B-4A6B-898B-DDB9AA455443}" type="parTrans" cxnId="{015BF867-B9D7-4BC9-9200-FAB6202D44C2}">
      <dgm:prSet/>
      <dgm:spPr/>
      <dgm:t>
        <a:bodyPr/>
        <a:lstStyle/>
        <a:p>
          <a:endParaRPr lang="en-US"/>
        </a:p>
      </dgm:t>
    </dgm:pt>
    <dgm:pt modelId="{874A2835-9559-4A31-9D0F-C0D9390DA0EA}" type="sibTrans" cxnId="{015BF867-B9D7-4BC9-9200-FAB6202D44C2}">
      <dgm:prSet/>
      <dgm:spPr/>
      <dgm:t>
        <a:bodyPr/>
        <a:lstStyle/>
        <a:p>
          <a:endParaRPr lang="en-US"/>
        </a:p>
      </dgm:t>
    </dgm:pt>
    <dgm:pt modelId="{C46A05B4-4154-440B-BBB1-FCDF5BCDB720}">
      <dgm:prSet/>
      <dgm:spPr/>
      <dgm:t>
        <a:bodyPr/>
        <a:lstStyle/>
        <a:p>
          <a:r>
            <a:rPr lang="nb-NO" b="1" i="0" baseline="0" dirty="0"/>
            <a:t>Videre vil dere lære om hva dere bør spise med andre og hvordan kosthold og fysisk aktivitet kan bidra til god fysisk og psykisk helse.  </a:t>
          </a:r>
          <a:endParaRPr lang="en-US" dirty="0"/>
        </a:p>
      </dgm:t>
    </dgm:pt>
    <dgm:pt modelId="{1A659057-269A-4FA4-A6D2-A0109634A9E2}" type="parTrans" cxnId="{14A25D0C-3340-43D0-BE09-E1F0965C8B1E}">
      <dgm:prSet/>
      <dgm:spPr/>
      <dgm:t>
        <a:bodyPr/>
        <a:lstStyle/>
        <a:p>
          <a:endParaRPr lang="en-US"/>
        </a:p>
      </dgm:t>
    </dgm:pt>
    <dgm:pt modelId="{D7107FA4-733E-4CD6-9AA7-313C9EE09E72}" type="sibTrans" cxnId="{14A25D0C-3340-43D0-BE09-E1F0965C8B1E}">
      <dgm:prSet/>
      <dgm:spPr/>
      <dgm:t>
        <a:bodyPr/>
        <a:lstStyle/>
        <a:p>
          <a:endParaRPr lang="en-US"/>
        </a:p>
      </dgm:t>
    </dgm:pt>
    <dgm:pt modelId="{BC99D52D-83CF-48D5-95AC-42FF777FEADA}" type="pres">
      <dgm:prSet presAssocID="{6FDD0F97-9879-418B-8FF0-66A32CE3C729}" presName="diagram" presStyleCnt="0">
        <dgm:presLayoutVars>
          <dgm:dir/>
          <dgm:resizeHandles val="exact"/>
        </dgm:presLayoutVars>
      </dgm:prSet>
      <dgm:spPr/>
    </dgm:pt>
    <dgm:pt modelId="{EC0F79FC-1E08-4427-8908-D344640A21F0}" type="pres">
      <dgm:prSet presAssocID="{C0A5ECB4-8ABB-4CEC-ACCC-18885E01AD20}" presName="node" presStyleLbl="node1" presStyleIdx="0" presStyleCnt="7">
        <dgm:presLayoutVars>
          <dgm:bulletEnabled val="1"/>
        </dgm:presLayoutVars>
      </dgm:prSet>
      <dgm:spPr/>
    </dgm:pt>
    <dgm:pt modelId="{507D6DC1-E0E3-4F9C-8270-B65F6923DE8F}" type="pres">
      <dgm:prSet presAssocID="{60AFD77A-97AC-48E9-8D0C-4294F6E4619B}" presName="sibTrans" presStyleCnt="0"/>
      <dgm:spPr/>
    </dgm:pt>
    <dgm:pt modelId="{E2E16A63-E9C4-43CC-BA95-11B82DA8666B}" type="pres">
      <dgm:prSet presAssocID="{58EF47A9-FD68-4786-9CF5-C5A6FB924AB5}" presName="node" presStyleLbl="node1" presStyleIdx="1" presStyleCnt="7">
        <dgm:presLayoutVars>
          <dgm:bulletEnabled val="1"/>
        </dgm:presLayoutVars>
      </dgm:prSet>
      <dgm:spPr/>
    </dgm:pt>
    <dgm:pt modelId="{D50BCDFB-7580-4AD2-A181-52A554538041}" type="pres">
      <dgm:prSet presAssocID="{42466568-AF79-4DF1-8EF6-0CAA0CC43872}" presName="sibTrans" presStyleCnt="0"/>
      <dgm:spPr/>
    </dgm:pt>
    <dgm:pt modelId="{92E1CF03-7D1C-4B88-AA84-2957BB4EF687}" type="pres">
      <dgm:prSet presAssocID="{B3B872C8-AD1E-4D3A-BD77-191B8BDCB148}" presName="node" presStyleLbl="node1" presStyleIdx="2" presStyleCnt="7">
        <dgm:presLayoutVars>
          <dgm:bulletEnabled val="1"/>
        </dgm:presLayoutVars>
      </dgm:prSet>
      <dgm:spPr/>
    </dgm:pt>
    <dgm:pt modelId="{09BB4641-331F-4D57-8E9D-4F676AB6AFC7}" type="pres">
      <dgm:prSet presAssocID="{ABC71764-CEF6-4C5E-96FE-13A76B7647B4}" presName="sibTrans" presStyleCnt="0"/>
      <dgm:spPr/>
    </dgm:pt>
    <dgm:pt modelId="{C221FC22-AD6B-425D-A73F-55A08F74D90B}" type="pres">
      <dgm:prSet presAssocID="{0575BE7D-F9EA-40A3-A5E1-5DA45F3051B8}" presName="node" presStyleLbl="node1" presStyleIdx="3" presStyleCnt="7">
        <dgm:presLayoutVars>
          <dgm:bulletEnabled val="1"/>
        </dgm:presLayoutVars>
      </dgm:prSet>
      <dgm:spPr/>
    </dgm:pt>
    <dgm:pt modelId="{B062D948-4876-4D6D-A226-C3D4E4A5E3E5}" type="pres">
      <dgm:prSet presAssocID="{0416D732-8621-42CD-A46B-4B2397087BA3}" presName="sibTrans" presStyleCnt="0"/>
      <dgm:spPr/>
    </dgm:pt>
    <dgm:pt modelId="{3B3A150A-A851-433E-AC86-D8745F13A7CE}" type="pres">
      <dgm:prSet presAssocID="{BF4EE201-3F65-4D04-B0BD-C61E4B245B80}" presName="node" presStyleLbl="node1" presStyleIdx="4" presStyleCnt="7">
        <dgm:presLayoutVars>
          <dgm:bulletEnabled val="1"/>
        </dgm:presLayoutVars>
      </dgm:prSet>
      <dgm:spPr/>
    </dgm:pt>
    <dgm:pt modelId="{0D63AE08-3B9F-4E4E-A6B2-4E667D41FABB}" type="pres">
      <dgm:prSet presAssocID="{5612A2AF-75CA-44ED-8821-78F3F1E353CD}" presName="sibTrans" presStyleCnt="0"/>
      <dgm:spPr/>
    </dgm:pt>
    <dgm:pt modelId="{2EACA8F1-0679-41F2-BD3A-54EDFF7F9029}" type="pres">
      <dgm:prSet presAssocID="{6D88A8FA-4D35-4AB4-B61B-3DE8C1552CA9}" presName="node" presStyleLbl="node1" presStyleIdx="5" presStyleCnt="7">
        <dgm:presLayoutVars>
          <dgm:bulletEnabled val="1"/>
        </dgm:presLayoutVars>
      </dgm:prSet>
      <dgm:spPr/>
    </dgm:pt>
    <dgm:pt modelId="{0F2D2BDB-FEC3-4DD8-862C-D177034B8410}" type="pres">
      <dgm:prSet presAssocID="{874A2835-9559-4A31-9D0F-C0D9390DA0EA}" presName="sibTrans" presStyleCnt="0"/>
      <dgm:spPr/>
    </dgm:pt>
    <dgm:pt modelId="{4B67723C-C4BB-44B7-80A7-BA7C03D4C10D}" type="pres">
      <dgm:prSet presAssocID="{C46A05B4-4154-440B-BBB1-FCDF5BCDB720}" presName="node" presStyleLbl="node1" presStyleIdx="6" presStyleCnt="7">
        <dgm:presLayoutVars>
          <dgm:bulletEnabled val="1"/>
        </dgm:presLayoutVars>
      </dgm:prSet>
      <dgm:spPr/>
    </dgm:pt>
  </dgm:ptLst>
  <dgm:cxnLst>
    <dgm:cxn modelId="{14A25D0C-3340-43D0-BE09-E1F0965C8B1E}" srcId="{6FDD0F97-9879-418B-8FF0-66A32CE3C729}" destId="{C46A05B4-4154-440B-BBB1-FCDF5BCDB720}" srcOrd="6" destOrd="0" parTransId="{1A659057-269A-4FA4-A6D2-A0109634A9E2}" sibTransId="{D7107FA4-733E-4CD6-9AA7-313C9EE09E72}"/>
    <dgm:cxn modelId="{31D2DA11-FEC4-49AE-A3AA-5A470BC8F474}" type="presOf" srcId="{C46A05B4-4154-440B-BBB1-FCDF5BCDB720}" destId="{4B67723C-C4BB-44B7-80A7-BA7C03D4C10D}" srcOrd="0" destOrd="0" presId="urn:microsoft.com/office/officeart/2005/8/layout/default"/>
    <dgm:cxn modelId="{6DA90217-FFC3-48F0-B942-23866A3D0260}" type="presOf" srcId="{58EF47A9-FD68-4786-9CF5-C5A6FB924AB5}" destId="{E2E16A63-E9C4-43CC-BA95-11B82DA8666B}" srcOrd="0" destOrd="0" presId="urn:microsoft.com/office/officeart/2005/8/layout/default"/>
    <dgm:cxn modelId="{363E591E-F6D8-4C5C-B23D-0B344B8963D3}" srcId="{6FDD0F97-9879-418B-8FF0-66A32CE3C729}" destId="{B3B872C8-AD1E-4D3A-BD77-191B8BDCB148}" srcOrd="2" destOrd="0" parTransId="{49CCB71E-3373-4578-A21C-2D8FF40B43B0}" sibTransId="{ABC71764-CEF6-4C5E-96FE-13A76B7647B4}"/>
    <dgm:cxn modelId="{B0402920-7FDF-479C-BC8D-2C83459FB2E2}" type="presOf" srcId="{6FDD0F97-9879-418B-8FF0-66A32CE3C729}" destId="{BC99D52D-83CF-48D5-95AC-42FF777FEADA}" srcOrd="0" destOrd="0" presId="urn:microsoft.com/office/officeart/2005/8/layout/default"/>
    <dgm:cxn modelId="{A7FB8242-1611-4F7B-81FB-C634C1FBAE69}" srcId="{6FDD0F97-9879-418B-8FF0-66A32CE3C729}" destId="{58EF47A9-FD68-4786-9CF5-C5A6FB924AB5}" srcOrd="1" destOrd="0" parTransId="{D97DAA84-B94A-4F2D-B806-F861E9024882}" sibTransId="{42466568-AF79-4DF1-8EF6-0CAA0CC43872}"/>
    <dgm:cxn modelId="{205A5B43-DDE0-4AC3-8C64-59F43E5EDC9D}" type="presOf" srcId="{BF4EE201-3F65-4D04-B0BD-C61E4B245B80}" destId="{3B3A150A-A851-433E-AC86-D8745F13A7CE}" srcOrd="0" destOrd="0" presId="urn:microsoft.com/office/officeart/2005/8/layout/default"/>
    <dgm:cxn modelId="{2E080845-885B-4C9E-881A-9F727C28AB55}" srcId="{6FDD0F97-9879-418B-8FF0-66A32CE3C729}" destId="{BF4EE201-3F65-4D04-B0BD-C61E4B245B80}" srcOrd="4" destOrd="0" parTransId="{0A84E22D-BC75-4DFC-9051-E19896D1DA4D}" sibTransId="{5612A2AF-75CA-44ED-8821-78F3F1E353CD}"/>
    <dgm:cxn modelId="{827B5545-E746-4076-AD6B-496C7F9FA94E}" type="presOf" srcId="{B3B872C8-AD1E-4D3A-BD77-191B8BDCB148}" destId="{92E1CF03-7D1C-4B88-AA84-2957BB4EF687}" srcOrd="0" destOrd="0" presId="urn:microsoft.com/office/officeart/2005/8/layout/default"/>
    <dgm:cxn modelId="{015BF867-B9D7-4BC9-9200-FAB6202D44C2}" srcId="{6FDD0F97-9879-418B-8FF0-66A32CE3C729}" destId="{6D88A8FA-4D35-4AB4-B61B-3DE8C1552CA9}" srcOrd="5" destOrd="0" parTransId="{C44A6C76-E38B-4A6B-898B-DDB9AA455443}" sibTransId="{874A2835-9559-4A31-9D0F-C0D9390DA0EA}"/>
    <dgm:cxn modelId="{2D945A4F-F496-4142-B661-850452799C43}" srcId="{6FDD0F97-9879-418B-8FF0-66A32CE3C729}" destId="{C0A5ECB4-8ABB-4CEC-ACCC-18885E01AD20}" srcOrd="0" destOrd="0" parTransId="{7342B0FC-45D9-426E-9FD9-110D978280DA}" sibTransId="{60AFD77A-97AC-48E9-8D0C-4294F6E4619B}"/>
    <dgm:cxn modelId="{9E56BC71-44B4-47C2-A8C8-D8095B53BEC8}" type="presOf" srcId="{0575BE7D-F9EA-40A3-A5E1-5DA45F3051B8}" destId="{C221FC22-AD6B-425D-A73F-55A08F74D90B}" srcOrd="0" destOrd="0" presId="urn:microsoft.com/office/officeart/2005/8/layout/default"/>
    <dgm:cxn modelId="{F1EFE473-D0F6-44DE-881C-455B617FC3EC}" type="presOf" srcId="{C0A5ECB4-8ABB-4CEC-ACCC-18885E01AD20}" destId="{EC0F79FC-1E08-4427-8908-D344640A21F0}" srcOrd="0" destOrd="0" presId="urn:microsoft.com/office/officeart/2005/8/layout/default"/>
    <dgm:cxn modelId="{F17EA8D2-936B-4475-A592-298FBF8161C6}" srcId="{6FDD0F97-9879-418B-8FF0-66A32CE3C729}" destId="{0575BE7D-F9EA-40A3-A5E1-5DA45F3051B8}" srcOrd="3" destOrd="0" parTransId="{930285CE-92D4-4D85-8378-CB152FF96A46}" sibTransId="{0416D732-8621-42CD-A46B-4B2397087BA3}"/>
    <dgm:cxn modelId="{CD1A6EF7-FD33-4F5D-A9F8-61644A7E47EC}" type="presOf" srcId="{6D88A8FA-4D35-4AB4-B61B-3DE8C1552CA9}" destId="{2EACA8F1-0679-41F2-BD3A-54EDFF7F9029}" srcOrd="0" destOrd="0" presId="urn:microsoft.com/office/officeart/2005/8/layout/default"/>
    <dgm:cxn modelId="{60A24032-2800-4315-BD6D-4C0830B8BDEC}" type="presParOf" srcId="{BC99D52D-83CF-48D5-95AC-42FF777FEADA}" destId="{EC0F79FC-1E08-4427-8908-D344640A21F0}" srcOrd="0" destOrd="0" presId="urn:microsoft.com/office/officeart/2005/8/layout/default"/>
    <dgm:cxn modelId="{A3FF78A6-945D-4DA9-A20A-B66D1C8F73A0}" type="presParOf" srcId="{BC99D52D-83CF-48D5-95AC-42FF777FEADA}" destId="{507D6DC1-E0E3-4F9C-8270-B65F6923DE8F}" srcOrd="1" destOrd="0" presId="urn:microsoft.com/office/officeart/2005/8/layout/default"/>
    <dgm:cxn modelId="{A7C027AB-51A1-4522-83CF-470D89AEC052}" type="presParOf" srcId="{BC99D52D-83CF-48D5-95AC-42FF777FEADA}" destId="{E2E16A63-E9C4-43CC-BA95-11B82DA8666B}" srcOrd="2" destOrd="0" presId="urn:microsoft.com/office/officeart/2005/8/layout/default"/>
    <dgm:cxn modelId="{295E5AAF-DD96-46B3-97F2-3CEC1E9935ED}" type="presParOf" srcId="{BC99D52D-83CF-48D5-95AC-42FF777FEADA}" destId="{D50BCDFB-7580-4AD2-A181-52A554538041}" srcOrd="3" destOrd="0" presId="urn:microsoft.com/office/officeart/2005/8/layout/default"/>
    <dgm:cxn modelId="{B0156EC8-3179-41EE-BFBD-2C2EC03B7421}" type="presParOf" srcId="{BC99D52D-83CF-48D5-95AC-42FF777FEADA}" destId="{92E1CF03-7D1C-4B88-AA84-2957BB4EF687}" srcOrd="4" destOrd="0" presId="urn:microsoft.com/office/officeart/2005/8/layout/default"/>
    <dgm:cxn modelId="{6C15E5C2-3422-4906-A62B-C8710539B4D7}" type="presParOf" srcId="{BC99D52D-83CF-48D5-95AC-42FF777FEADA}" destId="{09BB4641-331F-4D57-8E9D-4F676AB6AFC7}" srcOrd="5" destOrd="0" presId="urn:microsoft.com/office/officeart/2005/8/layout/default"/>
    <dgm:cxn modelId="{3BAFCB3E-3837-478B-ACDD-2B5289E73096}" type="presParOf" srcId="{BC99D52D-83CF-48D5-95AC-42FF777FEADA}" destId="{C221FC22-AD6B-425D-A73F-55A08F74D90B}" srcOrd="6" destOrd="0" presId="urn:microsoft.com/office/officeart/2005/8/layout/default"/>
    <dgm:cxn modelId="{EA44C7E0-A5C9-4063-9B6E-96A1EFE1E223}" type="presParOf" srcId="{BC99D52D-83CF-48D5-95AC-42FF777FEADA}" destId="{B062D948-4876-4D6D-A226-C3D4E4A5E3E5}" srcOrd="7" destOrd="0" presId="urn:microsoft.com/office/officeart/2005/8/layout/default"/>
    <dgm:cxn modelId="{E459605A-DD2B-4F70-8A72-8654E6D8A6EF}" type="presParOf" srcId="{BC99D52D-83CF-48D5-95AC-42FF777FEADA}" destId="{3B3A150A-A851-433E-AC86-D8745F13A7CE}" srcOrd="8" destOrd="0" presId="urn:microsoft.com/office/officeart/2005/8/layout/default"/>
    <dgm:cxn modelId="{94578045-D288-4CF4-B3F6-E713ADBF98A9}" type="presParOf" srcId="{BC99D52D-83CF-48D5-95AC-42FF777FEADA}" destId="{0D63AE08-3B9F-4E4E-A6B2-4E667D41FABB}" srcOrd="9" destOrd="0" presId="urn:microsoft.com/office/officeart/2005/8/layout/default"/>
    <dgm:cxn modelId="{003D4CDD-9C7F-442D-B148-EBF7445FAAB2}" type="presParOf" srcId="{BC99D52D-83CF-48D5-95AC-42FF777FEADA}" destId="{2EACA8F1-0679-41F2-BD3A-54EDFF7F9029}" srcOrd="10" destOrd="0" presId="urn:microsoft.com/office/officeart/2005/8/layout/default"/>
    <dgm:cxn modelId="{7453A1A6-6D48-43FC-BB02-A0D6BDC70D76}" type="presParOf" srcId="{BC99D52D-83CF-48D5-95AC-42FF777FEADA}" destId="{0F2D2BDB-FEC3-4DD8-862C-D177034B8410}" srcOrd="11" destOrd="0" presId="urn:microsoft.com/office/officeart/2005/8/layout/default"/>
    <dgm:cxn modelId="{3C8B1D67-469F-4333-98A6-3C889283CFD3}" type="presParOf" srcId="{BC99D52D-83CF-48D5-95AC-42FF777FEADA}" destId="{4B67723C-C4BB-44B7-80A7-BA7C03D4C10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F79FC-1E08-4427-8908-D344640A21F0}">
      <dsp:nvSpPr>
        <dsp:cNvPr id="0" name=""/>
        <dsp:cNvSpPr/>
      </dsp:nvSpPr>
      <dsp:spPr>
        <a:xfrm>
          <a:off x="278511" y="969"/>
          <a:ext cx="1236632" cy="7419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b="1" i="0" kern="1200" baseline="0" dirty="0"/>
            <a:t>Valgfaget «fysisk aktivitet og helse» er kort fortalt en sammensetning av «kroppsøving» og «mat og helse». </a:t>
          </a:r>
          <a:endParaRPr lang="en-US" sz="700" kern="1200" dirty="0"/>
        </a:p>
      </dsp:txBody>
      <dsp:txXfrm>
        <a:off x="278511" y="969"/>
        <a:ext cx="1236632" cy="741979"/>
      </dsp:txXfrm>
    </dsp:sp>
    <dsp:sp modelId="{E2E16A63-E9C4-43CC-BA95-11B82DA8666B}">
      <dsp:nvSpPr>
        <dsp:cNvPr id="0" name=""/>
        <dsp:cNvSpPr/>
      </dsp:nvSpPr>
      <dsp:spPr>
        <a:xfrm>
          <a:off x="1638807" y="969"/>
          <a:ext cx="1236632" cy="7419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b="1" i="0" kern="1200" baseline="0" dirty="0"/>
            <a:t>Formålet med faget er å stimulere til bevegelsesglede og interesse for fysisk aktivitet og kosthold som skal fremme  et god grunnlag for en sunn </a:t>
          </a:r>
          <a:r>
            <a:rPr lang="nb-NO" sz="700" b="1" i="0" kern="1200" baseline="0" dirty="0" err="1"/>
            <a:t>livsstilt</a:t>
          </a:r>
          <a:endParaRPr lang="en-US" sz="700" kern="1200" dirty="0"/>
        </a:p>
      </dsp:txBody>
      <dsp:txXfrm>
        <a:off x="1638807" y="969"/>
        <a:ext cx="1236632" cy="741979"/>
      </dsp:txXfrm>
    </dsp:sp>
    <dsp:sp modelId="{92E1CF03-7D1C-4B88-AA84-2957BB4EF687}">
      <dsp:nvSpPr>
        <dsp:cNvPr id="0" name=""/>
        <dsp:cNvSpPr/>
      </dsp:nvSpPr>
      <dsp:spPr>
        <a:xfrm>
          <a:off x="278511" y="866612"/>
          <a:ext cx="1236632" cy="7419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b="1" i="0" kern="1200" baseline="0" dirty="0"/>
            <a:t>Skolen legger opp til varierte fysiske aktiviteter i faget, vi kommer til å være både innendørs og utendørs i løpet av skoleåret. En sentral verdi i faget er å ha aktiviteter i et sosialt fellesskap. </a:t>
          </a:r>
          <a:endParaRPr lang="en-US" sz="700" kern="1200" dirty="0"/>
        </a:p>
      </dsp:txBody>
      <dsp:txXfrm>
        <a:off x="278511" y="866612"/>
        <a:ext cx="1236632" cy="741979"/>
      </dsp:txXfrm>
    </dsp:sp>
    <dsp:sp modelId="{C221FC22-AD6B-425D-A73F-55A08F74D90B}">
      <dsp:nvSpPr>
        <dsp:cNvPr id="0" name=""/>
        <dsp:cNvSpPr/>
      </dsp:nvSpPr>
      <dsp:spPr>
        <a:xfrm>
          <a:off x="1638807" y="866612"/>
          <a:ext cx="1236632" cy="7419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b="1" i="0" kern="1200" baseline="0"/>
            <a:t>Det legges stor vekt på omsorg, respekt, forståelse og likeverd.  </a:t>
          </a:r>
          <a:endParaRPr lang="en-US" sz="700" kern="1200"/>
        </a:p>
      </dsp:txBody>
      <dsp:txXfrm>
        <a:off x="1638807" y="866612"/>
        <a:ext cx="1236632" cy="741979"/>
      </dsp:txXfrm>
    </dsp:sp>
    <dsp:sp modelId="{3B3A150A-A851-433E-AC86-D8745F13A7CE}">
      <dsp:nvSpPr>
        <dsp:cNvPr id="0" name=""/>
        <dsp:cNvSpPr/>
      </dsp:nvSpPr>
      <dsp:spPr>
        <a:xfrm>
          <a:off x="278511" y="1732255"/>
          <a:ext cx="1236632" cy="7419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b="1" i="0" kern="1200" baseline="0" dirty="0"/>
            <a:t>En del av faget består av å lage helsefremmende måltider og reflektere over verdien av å spise med andre. </a:t>
          </a:r>
          <a:endParaRPr lang="en-US" sz="700" kern="1200" dirty="0"/>
        </a:p>
      </dsp:txBody>
      <dsp:txXfrm>
        <a:off x="278511" y="1732255"/>
        <a:ext cx="1236632" cy="741979"/>
      </dsp:txXfrm>
    </dsp:sp>
    <dsp:sp modelId="{2EACA8F1-0679-41F2-BD3A-54EDFF7F9029}">
      <dsp:nvSpPr>
        <dsp:cNvPr id="0" name=""/>
        <dsp:cNvSpPr/>
      </dsp:nvSpPr>
      <dsp:spPr>
        <a:xfrm>
          <a:off x="1638807" y="1732255"/>
          <a:ext cx="1236632" cy="7419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b="1" i="0" kern="1200" baseline="0" dirty="0"/>
            <a:t>Dere vil lære litt om hva som er helsefremmende mat, dere vil ellers få i oppgave å lage et måltid. </a:t>
          </a:r>
          <a:endParaRPr lang="en-US" sz="700" kern="1200" dirty="0"/>
        </a:p>
      </dsp:txBody>
      <dsp:txXfrm>
        <a:off x="1638807" y="1732255"/>
        <a:ext cx="1236632" cy="741979"/>
      </dsp:txXfrm>
    </dsp:sp>
    <dsp:sp modelId="{4B67723C-C4BB-44B7-80A7-BA7C03D4C10D}">
      <dsp:nvSpPr>
        <dsp:cNvPr id="0" name=""/>
        <dsp:cNvSpPr/>
      </dsp:nvSpPr>
      <dsp:spPr>
        <a:xfrm>
          <a:off x="958659" y="2597897"/>
          <a:ext cx="1236632" cy="7419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b="1" i="0" kern="1200" baseline="0" dirty="0"/>
            <a:t>Videre vil dere lære om hva dere bør spise med andre og hvordan kosthold og fysisk aktivitet kan bidra til god fysisk og psykisk helse.  </a:t>
          </a:r>
          <a:endParaRPr lang="en-US" sz="700" kern="1200" dirty="0"/>
        </a:p>
      </dsp:txBody>
      <dsp:txXfrm>
        <a:off x="958659" y="2597897"/>
        <a:ext cx="1236632" cy="741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9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5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327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93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34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49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67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1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9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7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4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1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1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6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6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65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8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herbalcenter.dk/sport-fitness/" TargetMode="External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20D951-1621-4697-A929-7771B92F6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948" y="1233378"/>
            <a:ext cx="5441285" cy="2364964"/>
          </a:xfrm>
        </p:spPr>
        <p:txBody>
          <a:bodyPr>
            <a:normAutofit/>
          </a:bodyPr>
          <a:lstStyle/>
          <a:p>
            <a:r>
              <a:rPr lang="nb-NO" b="1"/>
              <a:t>Valgfagene på Bjørnsletta skole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E8628CF-D29D-473D-8B19-2B792FF67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948" y="3598339"/>
            <a:ext cx="5441286" cy="1675335"/>
          </a:xfrm>
        </p:spPr>
        <p:txBody>
          <a:bodyPr>
            <a:normAutofit/>
          </a:bodyPr>
          <a:lstStyle/>
          <a:p>
            <a:r>
              <a:rPr lang="nb-NO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D73864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2025-2026</a:t>
            </a:r>
            <a:endParaRPr lang="nb-NO" b="1" dirty="0">
              <a:solidFill>
                <a:srgbClr val="D73864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F3C15-EE84-4741-B7C7-8BAB9B6F51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21" r="318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8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0DD9D4-2D2C-49BB-A592-4205B91A2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43465"/>
            <a:ext cx="3382638" cy="1370605"/>
          </a:xfrm>
        </p:spPr>
        <p:txBody>
          <a:bodyPr>
            <a:normAutofit/>
          </a:bodyPr>
          <a:lstStyle/>
          <a:p>
            <a:pPr algn="l"/>
            <a:r>
              <a:rPr lang="nb-NO" sz="2300"/>
              <a:t>Her ser du listen over valgfag du kan velge for neste skoleår. Koden i parentes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64C3F5-EC86-4A91-97EA-B968AEB10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190750"/>
            <a:ext cx="3810604" cy="3600449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nb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Friluftsliv (NMF01‑02) </a:t>
            </a:r>
            <a:endParaRPr lang="nb-NO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nb-NO" sz="1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Design </a:t>
            </a:r>
            <a:r>
              <a:rPr lang="nb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og redesign (DOR01‑02) </a:t>
            </a:r>
            <a:endParaRPr lang="nb-NO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nb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Produksjon for scene (SOS01‑02) </a:t>
            </a:r>
            <a:endParaRPr lang="nb-NO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nb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Medier og kommunikasjon (MOI01‑02) </a:t>
            </a:r>
            <a:endParaRPr lang="nb-NO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nb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Fysisk aktivitet og helse (FAH01‑02) </a:t>
            </a:r>
            <a:endParaRPr lang="nb-NO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nb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Utvikling av produkter og tjenester (PVT01‑02) </a:t>
            </a:r>
            <a:endParaRPr lang="nb-NO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nb-NO" sz="18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Innsats for andre (IF01-02)</a:t>
            </a:r>
            <a:endParaRPr lang="nb-NO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305435">
              <a:lnSpc>
                <a:spcPct val="100000"/>
              </a:lnSpc>
            </a:pPr>
            <a:endParaRPr lang="nb-NO" sz="1800" b="1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305435">
              <a:lnSpc>
                <a:spcPct val="100000"/>
              </a:lnSpc>
            </a:pPr>
            <a:endParaRPr lang="nb-NO" sz="13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1E14F1FD-1954-4CBA-B255-9C97C9578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8073" y="643466"/>
            <a:ext cx="5147733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4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F847F3-EAD2-4778-85D7-5834CD51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314" y="1396289"/>
            <a:ext cx="4375586" cy="1325563"/>
          </a:xfrm>
        </p:spPr>
        <p:txBody>
          <a:bodyPr>
            <a:normAutofit/>
          </a:bodyPr>
          <a:lstStyle/>
          <a:p>
            <a:r>
              <a:rPr lang="nb-NO" dirty="0"/>
              <a:t>Friluftsliv</a:t>
            </a:r>
          </a:p>
        </p:txBody>
      </p:sp>
      <p:pic>
        <p:nvPicPr>
          <p:cNvPr id="5" name="Bilde 4" descr="Et bilde som inneholder tre, utendørs, skog, silhuetter&#10;&#10;Automatisk generert beskrivelse">
            <a:extLst>
              <a:ext uri="{FF2B5EF4-FFF2-40B4-BE49-F238E27FC236}">
                <a16:creationId xmlns:a16="http://schemas.microsoft.com/office/drawing/2014/main" id="{FF487838-41C9-4123-A330-625DDDCAAD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pic>
        <p:nvPicPr>
          <p:cNvPr id="7" name="Bilde 6" descr="Et bilde som inneholder tre, utendørs, gress, går&#10;&#10;Automatisk generert beskrivelse">
            <a:extLst>
              <a:ext uri="{FF2B5EF4-FFF2-40B4-BE49-F238E27FC236}">
                <a16:creationId xmlns:a16="http://schemas.microsoft.com/office/drawing/2014/main" id="{BC43CADD-CE3F-447F-B6F3-F75194F2C3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6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B15C4C-8F25-4391-877E-6100FAEF0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r="27947" b="2"/>
          <a:stretch/>
        </p:blipFill>
        <p:spPr bwMode="auto"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9FF5E44-52F9-44D5-A25B-930DCE3B4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1" r="14943" b="2"/>
          <a:stretch/>
        </p:blipFill>
        <p:spPr bwMode="auto"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Content Placeholder 1031">
            <a:extLst>
              <a:ext uri="{FF2B5EF4-FFF2-40B4-BE49-F238E27FC236}">
                <a16:creationId xmlns:a16="http://schemas.microsoft.com/office/drawing/2014/main" id="{011C554C-789E-42BB-89F7-8F6CE07C4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313" y="2871982"/>
            <a:ext cx="4375579" cy="3608331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I </a:t>
            </a:r>
            <a:r>
              <a:rPr lang="en-US" sz="1800" dirty="0" err="1"/>
              <a:t>dette</a:t>
            </a:r>
            <a:r>
              <a:rPr lang="en-US" sz="1800" dirty="0"/>
              <a:t> </a:t>
            </a:r>
            <a:r>
              <a:rPr lang="en-US" sz="1800" dirty="0" err="1"/>
              <a:t>valgfaget</a:t>
            </a:r>
            <a:r>
              <a:rPr lang="en-US" sz="1800" dirty="0"/>
              <a:t> er </a:t>
            </a:r>
            <a:r>
              <a:rPr lang="en-US" sz="1800" dirty="0" err="1"/>
              <a:t>målet</a:t>
            </a:r>
            <a:r>
              <a:rPr lang="en-US" sz="1800" dirty="0"/>
              <a:t> at du </a:t>
            </a:r>
            <a:r>
              <a:rPr lang="en-US" sz="1800" dirty="0" err="1"/>
              <a:t>skal</a:t>
            </a:r>
            <a:r>
              <a:rPr lang="en-US" sz="1800" dirty="0"/>
              <a:t> </a:t>
            </a:r>
            <a:r>
              <a:rPr lang="en-US" sz="1800" dirty="0" err="1"/>
              <a:t>utvikle</a:t>
            </a:r>
            <a:r>
              <a:rPr lang="en-US" sz="1800" dirty="0"/>
              <a:t> </a:t>
            </a:r>
            <a:r>
              <a:rPr lang="en-US" sz="1800" dirty="0" err="1"/>
              <a:t>ferdigheter</a:t>
            </a:r>
            <a:r>
              <a:rPr lang="en-US" sz="1800" dirty="0"/>
              <a:t>, </a:t>
            </a:r>
            <a:r>
              <a:rPr lang="en-US" sz="1800" dirty="0" err="1"/>
              <a:t>kunnskap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erfaring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å </a:t>
            </a:r>
            <a:r>
              <a:rPr lang="en-US" sz="1800" dirty="0" err="1"/>
              <a:t>klare</a:t>
            </a:r>
            <a:r>
              <a:rPr lang="en-US" sz="1800" dirty="0"/>
              <a:t> deg </a:t>
            </a:r>
            <a:r>
              <a:rPr lang="en-US" sz="1800" dirty="0" err="1"/>
              <a:t>utendørs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all slags </a:t>
            </a:r>
            <a:r>
              <a:rPr lang="en-US" sz="1800" dirty="0" err="1"/>
              <a:t>vær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Vi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tilby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- To </a:t>
            </a:r>
            <a:r>
              <a:rPr lang="en-US" sz="1800" dirty="0" err="1"/>
              <a:t>overnattingsturer</a:t>
            </a:r>
            <a:r>
              <a:rPr lang="en-US" sz="1800" dirty="0"/>
              <a:t> (</a:t>
            </a:r>
            <a:r>
              <a:rPr lang="en-US" sz="1800" dirty="0" err="1"/>
              <a:t>høst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vinter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- </a:t>
            </a:r>
            <a:r>
              <a:rPr lang="en-US" sz="1800" dirty="0" err="1"/>
              <a:t>Fagdag</a:t>
            </a:r>
            <a:r>
              <a:rPr lang="en-US" sz="1800" dirty="0"/>
              <a:t>(er) </a:t>
            </a:r>
            <a:r>
              <a:rPr lang="en-US" sz="1800" dirty="0" err="1"/>
              <a:t>utendørs</a:t>
            </a:r>
            <a:br>
              <a:rPr lang="en-US" sz="1800" dirty="0"/>
            </a:br>
            <a:r>
              <a:rPr lang="en-US" sz="1800" dirty="0"/>
              <a:t>- </a:t>
            </a:r>
            <a:r>
              <a:rPr lang="en-US" sz="1800" dirty="0" err="1"/>
              <a:t>Praktisk</a:t>
            </a:r>
            <a:r>
              <a:rPr lang="en-US" sz="1800" dirty="0"/>
              <a:t> </a:t>
            </a:r>
            <a:r>
              <a:rPr lang="en-US" sz="1800" dirty="0" err="1"/>
              <a:t>rettet</a:t>
            </a:r>
            <a:r>
              <a:rPr lang="en-US" sz="1800" dirty="0"/>
              <a:t> </a:t>
            </a:r>
            <a:r>
              <a:rPr lang="en-US" sz="1800" dirty="0" err="1"/>
              <a:t>undervisning</a:t>
            </a:r>
            <a:br>
              <a:rPr lang="en-US" sz="1800" dirty="0"/>
            </a:br>
            <a:r>
              <a:rPr lang="en-US" sz="1800" dirty="0"/>
              <a:t>- </a:t>
            </a:r>
            <a:r>
              <a:rPr lang="en-US" sz="1800" dirty="0" err="1"/>
              <a:t>Oppgaver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innleveringer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form av vlog I </a:t>
            </a:r>
            <a:r>
              <a:rPr lang="en-US" sz="1800" dirty="0" err="1"/>
              <a:t>stedet</a:t>
            </a:r>
            <a:r>
              <a:rPr lang="en-US" sz="1800" dirty="0"/>
              <a:t> for </a:t>
            </a:r>
            <a:r>
              <a:rPr lang="en-US" sz="1800" dirty="0" err="1"/>
              <a:t>skriving</a:t>
            </a:r>
            <a:r>
              <a:rPr lang="en-US" sz="1800" dirty="0"/>
              <a:t>.</a:t>
            </a:r>
          </a:p>
          <a:p>
            <a:pPr>
              <a:buFontTx/>
              <a:buChar char="-"/>
            </a:pPr>
            <a:r>
              <a:rPr lang="en-US" sz="1800" dirty="0"/>
              <a:t>Dette </a:t>
            </a:r>
            <a:r>
              <a:rPr lang="en-US" sz="1800" dirty="0" err="1"/>
              <a:t>faget</a:t>
            </a:r>
            <a:r>
              <a:rPr lang="en-US" sz="1800" dirty="0"/>
              <a:t> er for deg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ønsker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utfordring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som</a:t>
            </a:r>
            <a:r>
              <a:rPr lang="en-US" sz="1800" dirty="0"/>
              <a:t> har </a:t>
            </a:r>
            <a:r>
              <a:rPr lang="en-US" sz="1800" dirty="0" err="1"/>
              <a:t>lyst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å </a:t>
            </a:r>
            <a:r>
              <a:rPr lang="en-US" sz="1800" dirty="0" err="1"/>
              <a:t>komme</a:t>
            </a:r>
            <a:r>
              <a:rPr lang="en-US" sz="1800" dirty="0"/>
              <a:t> deg </a:t>
            </a:r>
            <a:r>
              <a:rPr lang="en-US" sz="1800" dirty="0" err="1"/>
              <a:t>mer</a:t>
            </a:r>
            <a:r>
              <a:rPr lang="en-US" sz="1800" dirty="0"/>
              <a:t> </a:t>
            </a:r>
            <a:r>
              <a:rPr lang="en-US" sz="1800" dirty="0" err="1"/>
              <a:t>ut.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821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777B0B8-3A01-4B01-8CC4-3DD9F5605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56" y="-845389"/>
            <a:ext cx="16554499" cy="8047327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CFAE8CA1-C672-4CCF-B6AB-BF26E0D37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1676" y="529876"/>
            <a:ext cx="5476569" cy="814687"/>
          </a:xfrm>
        </p:spPr>
        <p:txBody>
          <a:bodyPr>
            <a:noAutofit/>
          </a:bodyPr>
          <a:lstStyle/>
          <a:p>
            <a:pPr algn="l"/>
            <a:r>
              <a:rPr lang="nb-NO" sz="3200" u="sng" dirty="0">
                <a:solidFill>
                  <a:srgbClr val="0099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Design </a:t>
            </a:r>
            <a:br>
              <a:rPr lang="nb-NO" sz="3200" u="sng" dirty="0">
                <a:solidFill>
                  <a:srgbClr val="0099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b-NO" sz="3200" dirty="0">
                <a:solidFill>
                  <a:srgbClr val="0099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nb-NO" sz="3200" u="sng" dirty="0">
                <a:solidFill>
                  <a:srgbClr val="0099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&amp; redesign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E52E3BEA-8EE7-4AC4-8028-3395CAA0E939}"/>
              </a:ext>
            </a:extLst>
          </p:cNvPr>
          <p:cNvSpPr txBox="1">
            <a:spLocks/>
          </p:cNvSpPr>
          <p:nvPr/>
        </p:nvSpPr>
        <p:spPr>
          <a:xfrm>
            <a:off x="6610662" y="4976734"/>
            <a:ext cx="5141627" cy="1646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nb-NO" dirty="0"/>
              <a:t>I dette valgfaget jobber vi med å utvikle ulike produkter. Gjennom designprosesser skal du utfordre deg selv, før du former i ulike materialer. Det kan være leire, tre, metall og tekstil, eller noe helt annet. Vi jobber også digitalt. </a:t>
            </a:r>
          </a:p>
        </p:txBody>
      </p:sp>
    </p:spTree>
    <p:extLst>
      <p:ext uri="{BB962C8B-B14F-4D97-AF65-F5344CB8AC3E}">
        <p14:creationId xmlns:p14="http://schemas.microsoft.com/office/powerpoint/2010/main" val="45340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10B599-6140-4836-B244-19F57C097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9" y="193314"/>
            <a:ext cx="6274590" cy="893531"/>
          </a:xfrm>
          <a:noFill/>
        </p:spPr>
        <p:txBody>
          <a:bodyPr>
            <a:noAutofit/>
          </a:bodyPr>
          <a:lstStyle/>
          <a:p>
            <a:pPr algn="l"/>
            <a:r>
              <a:rPr lang="nb-NO" sz="5400" b="1" dirty="0"/>
              <a:t>Produksjon for scene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37601D3-DF0A-4E6E-AA9F-CE955D616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760" y="1086845"/>
            <a:ext cx="7061981" cy="5895846"/>
          </a:xfrm>
          <a:noFill/>
        </p:spPr>
        <p:txBody>
          <a:bodyPr>
            <a:normAutofit fontScale="92500"/>
          </a:bodyPr>
          <a:lstStyle/>
          <a:p>
            <a:pPr marL="342900" indent="-342900" algn="l">
              <a:buFontTx/>
              <a:buChar char="-"/>
            </a:pPr>
            <a:r>
              <a:rPr lang="nb-NO" dirty="0"/>
              <a:t>Dette kreative faget handler om å få erfaring med å jobbe i en scenisk produksjon, fra planlegging til ferdig produkt (forestilling).</a:t>
            </a:r>
          </a:p>
          <a:p>
            <a:pPr marL="342900" indent="-342900" algn="l">
              <a:buFontTx/>
              <a:buChar char="-"/>
            </a:pPr>
            <a:r>
              <a:rPr lang="nb-NO" dirty="0"/>
              <a:t>To forestillinger skal gjennomføres, en til jul og en </a:t>
            </a:r>
            <a:r>
              <a:rPr lang="nb-NO"/>
              <a:t>til sommeren.</a:t>
            </a:r>
            <a:endParaRPr lang="nb-NO" dirty="0"/>
          </a:p>
          <a:p>
            <a:pPr marL="342900" indent="-342900" algn="l">
              <a:buFontTx/>
              <a:buChar char="-"/>
            </a:pPr>
            <a:r>
              <a:rPr lang="nb-NO" dirty="0"/>
              <a:t>Gjennom lek, bevegelse, musikk, drama, og samspill er dere med på bidra og skape kunstneriske og fine opplevelser.</a:t>
            </a:r>
          </a:p>
          <a:p>
            <a:pPr marL="342900" indent="-342900" algn="l">
              <a:buFontTx/>
              <a:buChar char="-"/>
            </a:pPr>
            <a:r>
              <a:rPr lang="nb-NO" dirty="0"/>
              <a:t>Husband: enten du kan spille fra før eller ei.</a:t>
            </a:r>
          </a:p>
          <a:p>
            <a:pPr marL="342900" indent="-342900" algn="l">
              <a:buFontTx/>
              <a:buChar char="-"/>
            </a:pPr>
            <a:r>
              <a:rPr lang="nb-NO" dirty="0"/>
              <a:t>Teknikere: lys, lyd og digitalt</a:t>
            </a:r>
          </a:p>
          <a:p>
            <a:pPr marL="342900" indent="-342900" algn="l">
              <a:buFontTx/>
              <a:buChar char="-"/>
            </a:pPr>
            <a:r>
              <a:rPr lang="nb-NO" dirty="0"/>
              <a:t>Husk at du ikke må være flink eller god, dette handler om å ha det gøy å samarbeide med andre. </a:t>
            </a:r>
          </a:p>
          <a:p>
            <a:endParaRPr lang="nb-NO" dirty="0"/>
          </a:p>
          <a:p>
            <a:r>
              <a:rPr lang="nb-NO" dirty="0"/>
              <a:t>Er du klar for spotlyset? Eller kanskje det er en liten en musiker i deg? Eller digger du rigge til et show?</a:t>
            </a:r>
          </a:p>
          <a:p>
            <a:endParaRPr lang="nb-NO" dirty="0"/>
          </a:p>
          <a:p>
            <a:r>
              <a:rPr lang="nb-NO" b="1" dirty="0"/>
              <a:t>Bli med!!</a:t>
            </a:r>
          </a:p>
          <a:p>
            <a:pPr marL="342900" indent="-342900" algn="l">
              <a:buFontTx/>
              <a:buChar char="-"/>
            </a:pPr>
            <a:endParaRPr lang="nb-NO" sz="1900" dirty="0"/>
          </a:p>
          <a:p>
            <a:pPr marL="342900" indent="-342900" algn="l">
              <a:buFontTx/>
              <a:buChar char="-"/>
            </a:pPr>
            <a:endParaRPr lang="nb-NO" sz="1900" dirty="0"/>
          </a:p>
          <a:p>
            <a:pPr marL="342900" indent="-342900" algn="l">
              <a:buFontTx/>
              <a:buChar char="-"/>
            </a:pPr>
            <a:endParaRPr lang="nb-NO" sz="1500" dirty="0"/>
          </a:p>
        </p:txBody>
      </p:sp>
      <p:pic>
        <p:nvPicPr>
          <p:cNvPr id="5" name="Bilde 4" descr="Person dansende i fargerike lys">
            <a:extLst>
              <a:ext uri="{FF2B5EF4-FFF2-40B4-BE49-F238E27FC236}">
                <a16:creationId xmlns:a16="http://schemas.microsoft.com/office/drawing/2014/main" id="{E1FBCD8D-7678-45A4-B011-E1646A291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r="36130" b="-1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1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person, mann, dress&#10;&#10;Automatisk generert beskrivelse">
            <a:extLst>
              <a:ext uri="{FF2B5EF4-FFF2-40B4-BE49-F238E27FC236}">
                <a16:creationId xmlns:a16="http://schemas.microsoft.com/office/drawing/2014/main" id="{5ABB3A31-D961-4BD1-BDE2-1D0CBA965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r="9092" b="45361"/>
          <a:stretch/>
        </p:blipFill>
        <p:spPr>
          <a:xfrm>
            <a:off x="3455494" y="-73215"/>
            <a:ext cx="8668512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F0774ED-8647-483D-88AE-011A318BB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984" y="16838"/>
            <a:ext cx="11578031" cy="1613082"/>
          </a:xfrm>
        </p:spPr>
        <p:txBody>
          <a:bodyPr anchor="b">
            <a:normAutofit/>
          </a:bodyPr>
          <a:lstStyle/>
          <a:p>
            <a:r>
              <a:rPr lang="nb-NO" sz="6600" dirty="0"/>
              <a:t>Medier og kommunikasjon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E406197-A633-4725-B667-291BD9618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79" y="1703135"/>
            <a:ext cx="11578031" cy="5081639"/>
          </a:xfrm>
        </p:spPr>
        <p:txBody>
          <a:bodyPr>
            <a:normAutofit/>
          </a:bodyPr>
          <a:lstStyle/>
          <a:p>
            <a:pPr algn="l"/>
            <a:r>
              <a:rPr lang="nb-NO" sz="2000" dirty="0"/>
              <a:t>Valgfaget for deg som: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dirty="0"/>
              <a:t>Liker å skrive, ta bilder, lage </a:t>
            </a:r>
            <a:r>
              <a:rPr lang="nb-NO" sz="2000"/>
              <a:t>podkaster og filmer </a:t>
            </a:r>
            <a:endParaRPr lang="nb-NO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dirty="0"/>
              <a:t>Synes journalist virker som et spennende yrke og har lyst til å lære mer om journalistikk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dirty="0"/>
              <a:t>Liker å jobbe kreativt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dirty="0"/>
              <a:t>Liker å jobbe selvstendig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dirty="0"/>
              <a:t>Har lyst til å dra rundt i nærmiljøet og Oslo og lage ulike saker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000" dirty="0"/>
          </a:p>
          <a:p>
            <a:pPr algn="l"/>
            <a:r>
              <a:rPr lang="nb-NO" sz="2000" dirty="0"/>
              <a:t>Faget passer godt både for deg som like å jobbe sammen med andre og deg som liker å jobbe på egenhånd. </a:t>
            </a:r>
          </a:p>
        </p:txBody>
      </p:sp>
    </p:spTree>
    <p:extLst>
      <p:ext uri="{BB962C8B-B14F-4D97-AF65-F5344CB8AC3E}">
        <p14:creationId xmlns:p14="http://schemas.microsoft.com/office/powerpoint/2010/main" val="127114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C4956F-1608-4730-8B34-0F7CFE67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5196"/>
            <a:ext cx="3153952" cy="1329769"/>
          </a:xfrm>
        </p:spPr>
        <p:txBody>
          <a:bodyPr>
            <a:normAutofit/>
          </a:bodyPr>
          <a:lstStyle/>
          <a:p>
            <a:pPr algn="l"/>
            <a:r>
              <a:rPr lang="nb-NO" sz="2800"/>
              <a:t>Fysisk aktivitet og helse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 descr="Et bilde som inneholder person&#10;&#10;Automatisk generert beskrivelse">
            <a:extLst>
              <a:ext uri="{FF2B5EF4-FFF2-40B4-BE49-F238E27FC236}">
                <a16:creationId xmlns:a16="http://schemas.microsoft.com/office/drawing/2014/main" id="{F2C94AA0-B3C6-4AE6-AB7A-DAE0E8986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20640" y="2171103"/>
            <a:ext cx="5676236" cy="2369828"/>
          </a:xfrm>
          <a:prstGeom prst="rect">
            <a:avLst/>
          </a:prstGeom>
        </p:spPr>
      </p:pic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B3464ACC-B588-4B6D-BE15-C67C1EC4E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167130"/>
              </p:ext>
            </p:extLst>
          </p:nvPr>
        </p:nvGraphicFramePr>
        <p:xfrm>
          <a:off x="913796" y="2450353"/>
          <a:ext cx="3153952" cy="3340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E69D44CD-3ADF-4C4B-A961-32669A47A5E6}"/>
              </a:ext>
            </a:extLst>
          </p:cNvPr>
          <p:cNvSpPr txBox="1"/>
          <p:nvPr/>
        </p:nvSpPr>
        <p:spPr>
          <a:xfrm>
            <a:off x="8222133" y="4340876"/>
            <a:ext cx="25747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4" tooltip="https://herbalcenter.dk/sport-fitnes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7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CDD186-03E3-4AED-BEB6-0B3BEC20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4A955C7-7F3F-48B7-8B62-85EEDF09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174075"/>
          </a:xfrm>
        </p:spPr>
        <p:txBody>
          <a:bodyPr>
            <a:normAutofit/>
          </a:bodyPr>
          <a:lstStyle/>
          <a:p>
            <a:r>
              <a:rPr lang="nb-NO" sz="3700"/>
              <a:t>Produksjon av tjenester og varer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6BECC10-948F-4FB5-A8CC-B9B3FD57B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72101"/>
            <a:ext cx="5978072" cy="372274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Clr>
                <a:srgbClr val="D73864"/>
              </a:buClr>
            </a:pPr>
            <a:r>
              <a:rPr lang="nb-NO" sz="1600"/>
              <a:t>Faget handler om å starte, drifte og avvikle en elevbedrift. Du skal kunne planlegge, starte opp og være med på å drive en skolekantine tilpasset kundegruppen. </a:t>
            </a:r>
          </a:p>
          <a:p>
            <a:pPr>
              <a:lnSpc>
                <a:spcPct val="100000"/>
              </a:lnSpc>
              <a:buClr>
                <a:srgbClr val="D73864"/>
              </a:buClr>
            </a:pPr>
            <a:r>
              <a:rPr lang="nb-NO" sz="1600"/>
              <a:t>Du skal kunne jobbe effektivt, delta aktivt og ta ansvar for produksjon og salg av mat i skolekantinen ved Bjørnsletta skole. </a:t>
            </a:r>
          </a:p>
          <a:p>
            <a:pPr>
              <a:lnSpc>
                <a:spcPct val="100000"/>
              </a:lnSpc>
              <a:buClr>
                <a:srgbClr val="D73864"/>
              </a:buClr>
            </a:pPr>
            <a:r>
              <a:rPr lang="nb-NO" sz="1600"/>
              <a:t>Du skal også vise god orden og hygiene når dere produserer mat.</a:t>
            </a:r>
          </a:p>
          <a:p>
            <a:pPr>
              <a:lnSpc>
                <a:spcPct val="100000"/>
              </a:lnSpc>
              <a:buClr>
                <a:srgbClr val="D73864"/>
              </a:buClr>
            </a:pPr>
            <a:r>
              <a:rPr lang="nb-NO" sz="1600"/>
              <a:t>I tillegg lærer du salgsteknikker og hvordan kommuniserer med ulike kundegrupper. </a:t>
            </a:r>
          </a:p>
          <a:p>
            <a:pPr>
              <a:lnSpc>
                <a:spcPct val="100000"/>
              </a:lnSpc>
              <a:buClr>
                <a:srgbClr val="D73864"/>
              </a:buClr>
            </a:pPr>
            <a:r>
              <a:rPr lang="nb-NO" sz="1600"/>
              <a:t>Er du glad i å lage mat og liker å jobbe med mennesker?</a:t>
            </a:r>
          </a:p>
          <a:p>
            <a:pPr marL="0" indent="0">
              <a:lnSpc>
                <a:spcPct val="100000"/>
              </a:lnSpc>
              <a:buClr>
                <a:srgbClr val="D73864"/>
              </a:buClr>
              <a:buNone/>
            </a:pPr>
            <a:r>
              <a:rPr lang="nb-NO" sz="1600"/>
              <a:t>       </a:t>
            </a:r>
            <a:r>
              <a:rPr lang="nb-NO" sz="1600" err="1"/>
              <a:t>Join</a:t>
            </a:r>
            <a:r>
              <a:rPr lang="nb-NO" sz="1600"/>
              <a:t> us! </a:t>
            </a:r>
            <a:r>
              <a:rPr lang="nb-NO" sz="1600">
                <a:sym typeface="Wingdings" panose="05000000000000000000" pitchFamily="2" charset="2"/>
              </a:rPr>
              <a:t> </a:t>
            </a:r>
            <a:endParaRPr lang="nb-NO" sz="16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3C775AC-79FC-4345-B0FA-EDCEAD51CD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32" r="27241" b="2"/>
          <a:stretch/>
        </p:blipFill>
        <p:spPr>
          <a:xfrm>
            <a:off x="7552945" y="643465"/>
            <a:ext cx="3995592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1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608E264-926B-434A-8D58-87ACA185D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F6C587-C3F7-2E35-7055-B4DD5401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>
            <a:normAutofit/>
          </a:bodyPr>
          <a:lstStyle/>
          <a:p>
            <a:r>
              <a:rPr lang="nb-NO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Innsats for andre</a:t>
            </a:r>
            <a:endParaRPr lang="nb-NO" dirty="0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E67A036B-F109-477D-A092-D947533E2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38B8D93-9462-0A66-EA8E-608288AA1C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83" r="27192" b="2"/>
          <a:stretch/>
        </p:blipFill>
        <p:spPr>
          <a:xfrm>
            <a:off x="632815" y="643465"/>
            <a:ext cx="4003193" cy="5103372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F3764F-562A-04B5-BB18-53A791AAE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472" y="1828801"/>
            <a:ext cx="5844760" cy="3866048"/>
          </a:xfrm>
        </p:spPr>
        <p:txBody>
          <a:bodyPr anchor="ctr">
            <a:normAutofit/>
          </a:bodyPr>
          <a:lstStyle/>
          <a:p>
            <a:pPr indent="-305435">
              <a:lnSpc>
                <a:spcPct val="100000"/>
              </a:lnSpc>
            </a:pPr>
            <a:r>
              <a:rPr lang="nb-NO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Mål for opplæringen er at eleven skal kunne</a:t>
            </a:r>
            <a:endParaRPr lang="nb-NO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indent="-305435">
              <a:lnSpc>
                <a:spcPct val="100000"/>
              </a:lnSpc>
            </a:pPr>
            <a:r>
              <a:rPr lang="nb-NO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Utforske og reflektere over hva frivillig arbeid og sosialt entreprenørskap innebærer og hva dette betyr i praksis</a:t>
            </a:r>
            <a:endParaRPr lang="nb-NO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>
              <a:lnSpc>
                <a:spcPct val="100000"/>
              </a:lnSpc>
            </a:pPr>
            <a:r>
              <a:rPr lang="nb-NO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Planlegge og utvikle sosiale tiltak som bidrar til et inkluderende samfunn</a:t>
            </a:r>
            <a:endParaRPr lang="nb-NO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>
              <a:lnSpc>
                <a:spcPct val="100000"/>
              </a:lnSpc>
            </a:pPr>
            <a:r>
              <a:rPr lang="nb-NO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Gjennomføre praktiske sosiale tiltak for andre i samarbeid med andre</a:t>
            </a:r>
            <a:endParaRPr lang="nb-NO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indent="-305435">
              <a:lnSpc>
                <a:spcPct val="100000"/>
              </a:lnSpc>
            </a:pPr>
            <a:r>
              <a:rPr lang="nb-NO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Følge etiske retningslinjer og tilpasse kommunikasjonen til ulike målgrupper</a:t>
            </a:r>
            <a:endParaRPr lang="nb-NO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709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1B2130"/>
      </a:dk2>
      <a:lt2>
        <a:srgbClr val="F0F3F2"/>
      </a:lt2>
      <a:accent1>
        <a:srgbClr val="D73864"/>
      </a:accent1>
      <a:accent2>
        <a:srgbClr val="C62794"/>
      </a:accent2>
      <a:accent3>
        <a:srgbClr val="C738D7"/>
      </a:accent3>
      <a:accent4>
        <a:srgbClr val="7327C6"/>
      </a:accent4>
      <a:accent5>
        <a:srgbClr val="4238D7"/>
      </a:accent5>
      <a:accent6>
        <a:srgbClr val="275FC6"/>
      </a:accent6>
      <a:hlink>
        <a:srgbClr val="7158C7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035080-5d40-4ce2-b9ab-a4259419ffdc" xsi:nil="true"/>
    <lcf76f155ced4ddcb4097134ff3c332f xmlns="92a52bda-b2c8-46da-b3d4-baad067bfee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71AAA4AF336E4CB3F570F67B73A382" ma:contentTypeVersion="" ma:contentTypeDescription="Opprett et nytt dokument." ma:contentTypeScope="" ma:versionID="678118cb6c259d32d4d83385903cf8f1">
  <xsd:schema xmlns:xsd="http://www.w3.org/2001/XMLSchema" xmlns:xs="http://www.w3.org/2001/XMLSchema" xmlns:p="http://schemas.microsoft.com/office/2006/metadata/properties" xmlns:ns2="92a52bda-b2c8-46da-b3d4-baad067bfee2" xmlns:ns3="cb035080-5d40-4ce2-b9ab-a4259419ffdc" xmlns:ns4="37a4c29f-137c-4335-9d37-c0ad23ca7959" targetNamespace="http://schemas.microsoft.com/office/2006/metadata/properties" ma:root="true" ma:fieldsID="fa57d0422b779a4bf52353e0864b258c" ns2:_="" ns3:_="" ns4:_="">
    <xsd:import namespace="92a52bda-b2c8-46da-b3d4-baad067bfee2"/>
    <xsd:import namespace="cb035080-5d40-4ce2-b9ab-a4259419ffdc"/>
    <xsd:import namespace="37a4c29f-137c-4335-9d37-c0ad23ca79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a52bda-b2c8-46da-b3d4-baad067bfe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35080-5d40-4ce2-b9ab-a4259419ffd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9ff6c74-eabc-41c5-864e-cc5fa63ae714}" ma:internalName="TaxCatchAll" ma:showField="CatchAllData" ma:web="cb035080-5d40-4ce2-b9ab-a4259419ff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4c29f-137c-4335-9d37-c0ad23ca795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0900B4-2F12-411A-86BF-271863152C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75C3A3-0EB8-4C00-BA95-95CD23A4D9F2}">
  <ds:schemaRefs>
    <ds:schemaRef ds:uri="http://purl.org/dc/terms/"/>
    <ds:schemaRef ds:uri="http://purl.org/dc/elements/1.1/"/>
    <ds:schemaRef ds:uri="cb035080-5d40-4ce2-b9ab-a4259419ffd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7a4c29f-137c-4335-9d37-c0ad23ca7959"/>
    <ds:schemaRef ds:uri="92a52bda-b2c8-46da-b3d4-baad067bfee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76C6A0-F6CF-41F2-81F9-3F92B1525F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a52bda-b2c8-46da-b3d4-baad067bfee2"/>
    <ds:schemaRef ds:uri="cb035080-5d40-4ce2-b9ab-a4259419ffdc"/>
    <ds:schemaRef ds:uri="37a4c29f-137c-4335-9d37-c0ad23ca79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5a66368-d49e-4bf5-af9a-6ccbf48e6655}" enabled="0" method="" siteId="{a5a66368-d49e-4bf5-af9a-6ccbf48e665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TM04033923[[fn=Dybde]]</Template>
  <TotalTime>164</TotalTime>
  <Words>748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8" baseType="lpstr">
      <vt:lpstr>Aharoni</vt:lpstr>
      <vt:lpstr>Arial</vt:lpstr>
      <vt:lpstr>Calibri</vt:lpstr>
      <vt:lpstr>Georgia Pro Cond Light</vt:lpstr>
      <vt:lpstr>Speak Pro</vt:lpstr>
      <vt:lpstr>Symbol</vt:lpstr>
      <vt:lpstr>Wingdings</vt:lpstr>
      <vt:lpstr>Wingdings 2</vt:lpstr>
      <vt:lpstr>SlateVTI</vt:lpstr>
      <vt:lpstr>Valgfagene på Bjørnsletta skole</vt:lpstr>
      <vt:lpstr>Her ser du listen over valgfag du kan velge for neste skoleår. Koden i parentes </vt:lpstr>
      <vt:lpstr>Friluftsliv</vt:lpstr>
      <vt:lpstr>PowerPoint-presentasjon</vt:lpstr>
      <vt:lpstr>Produksjon for scene </vt:lpstr>
      <vt:lpstr>Medier og kommunikasjon</vt:lpstr>
      <vt:lpstr>Fysisk aktivitet og helse</vt:lpstr>
      <vt:lpstr>Produksjon av tjenester og varer</vt:lpstr>
      <vt:lpstr>Innsats for andre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Valgfagene på Bjørnsletta skole</dc:title>
  <dc:creator>Unni Sofie Eik</dc:creator>
  <cp:lastModifiedBy>Lise Skudvig</cp:lastModifiedBy>
  <cp:revision>47</cp:revision>
  <dcterms:created xsi:type="dcterms:W3CDTF">2021-05-27T07:47:27Z</dcterms:created>
  <dcterms:modified xsi:type="dcterms:W3CDTF">2025-03-31T12:00:58Z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0x010100A371AAA4AF336E4CB3F570F67B73A382</vt:lpwstr>
  </property>
  <property fmtid="{D5CDD505-2E9C-101B-9397-08002B2CF9AE}" pid="3" name="MediaServiceImageTags">
    <vt:lpwstr/>
  </property>
</Properties>
</file>