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0" r:id="rId2"/>
    <p:sldId id="282" r:id="rId3"/>
    <p:sldId id="281" r:id="rId4"/>
  </p:sldIdLst>
  <p:sldSz cx="9906000" cy="6858000" type="A4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C6BC"/>
    <a:srgbClr val="00338D"/>
    <a:srgbClr val="EAEAEA"/>
    <a:srgbClr val="DDDDDD"/>
    <a:srgbClr val="0B0138"/>
    <a:srgbClr val="74A5CD"/>
    <a:srgbClr val="666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88372" autoAdjust="0"/>
  </p:normalViewPr>
  <p:slideViewPr>
    <p:cSldViewPr snapToGrid="0">
      <p:cViewPr varScale="1">
        <p:scale>
          <a:sx n="98" d="100"/>
          <a:sy n="98" d="100"/>
        </p:scale>
        <p:origin x="1968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090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0548" y="0"/>
            <a:ext cx="4276090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0026"/>
            <a:ext cx="4276090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0548" y="6420026"/>
            <a:ext cx="4276090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9F8086-B56B-447D-99E8-DFE01DC86FB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36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095" y="0"/>
            <a:ext cx="4301543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28638"/>
            <a:ext cx="3711575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552" y="3247778"/>
            <a:ext cx="7279535" cy="302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0026"/>
            <a:ext cx="4301543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nb-NO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095" y="6420026"/>
            <a:ext cx="4301543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24B54CC2-AD4D-4DEC-B55F-65FF9262E74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460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141" name="Text Box 21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nb-NO" sz="1500">
                <a:latin typeface="Times New Roman" pitchFamily="1" charset="0"/>
              </a:rPr>
              <a:t>Oslo kommune</a:t>
            </a:r>
          </a:p>
          <a:p>
            <a:pPr>
              <a:lnSpc>
                <a:spcPts val="1700"/>
              </a:lnSpc>
            </a:pPr>
            <a:r>
              <a:rPr lang="nb-NO" sz="1500" b="1">
                <a:latin typeface="Times New Roman" pitchFamily="1" charset="0"/>
              </a:rPr>
              <a:t>Utdanningsetaten</a:t>
            </a:r>
          </a:p>
          <a:p>
            <a:pPr>
              <a:lnSpc>
                <a:spcPts val="2400"/>
              </a:lnSpc>
            </a:pPr>
            <a:endParaRPr lang="nb-NO" sz="1500" b="1">
              <a:latin typeface="Times New Roman" pitchFamily="1" charset="0"/>
            </a:endParaRPr>
          </a:p>
        </p:txBody>
      </p:sp>
      <p:pic>
        <p:nvPicPr>
          <p:cNvPr id="5142" name="Picture 22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Rectangle 23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b-NO" sz="2400">
              <a:latin typeface="Times" charset="0"/>
            </a:endParaRPr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" name="Rectangle 3"/>
          <p:cNvSpPr>
            <a:spLocks noGrp="1" noChangeArrowheads="1"/>
          </p:cNvSpPr>
          <p:nvPr userDrawn="1">
            <p:ph type="subTitle" idx="4294967295"/>
          </p:nvPr>
        </p:nvSpPr>
        <p:spPr>
          <a:xfrm>
            <a:off x="1224219" y="4114044"/>
            <a:ext cx="5740978" cy="1028700"/>
          </a:xfrm>
        </p:spPr>
        <p:txBody>
          <a:bodyPr anchor="b"/>
          <a:lstStyle/>
          <a:p>
            <a:pPr>
              <a:buNone/>
            </a:pPr>
            <a:r>
              <a:rPr lang="nb-NO" b="0" dirty="0" smtClean="0"/>
              <a:t>[Skolenavn]</a:t>
            </a:r>
          </a:p>
        </p:txBody>
      </p:sp>
      <p:pic>
        <p:nvPicPr>
          <p:cNvPr id="9" name="Bilde 8" descr="Våren_side_1.png"/>
          <p:cNvPicPr>
            <a:picLocks noChangeAspect="1"/>
          </p:cNvPicPr>
          <p:nvPr userDrawn="1"/>
        </p:nvPicPr>
        <p:blipFill>
          <a:blip r:embed="rId4"/>
          <a:srcRect l="12504" t="26408" r="28855" b="53472"/>
          <a:stretch>
            <a:fillRect/>
          </a:stretch>
        </p:blipFill>
        <p:spPr>
          <a:xfrm>
            <a:off x="1238617" y="1811029"/>
            <a:ext cx="5808960" cy="137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EB494-E2B6-4CB1-B717-D834FB66CAE0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F9282-072E-4B32-9703-754369116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1EE86-EFBF-449F-9824-BAF8F52B5C59}" type="datetime1">
              <a:rPr lang="en-US" smtClean="0"/>
              <a:t>8/16/2018</a:t>
            </a:fld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4C714-16C3-4105-9913-A4CFE1C8F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F291A-9270-4D6B-B77F-67B6E48628B1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C530B-22E5-4F82-A3DC-7F62665A24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A2CC3-07EE-4F8B-B7E0-ABF312622B4D}" type="datetime1">
              <a:rPr lang="en-US" smtClean="0"/>
              <a:t>8/16/2018</a:t>
            </a:fld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890C-787F-4553-82DD-06B71161B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2992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B6DA0662-5C35-4B2D-B0E1-FE3093E82D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2625" y="62992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204D033E-031B-4851-A1D3-6CAC9031F9DC}" type="datetime1">
              <a:rPr lang="en-US" smtClean="0"/>
              <a:t>8/16/2018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1619250"/>
            <a:ext cx="83931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2197100"/>
            <a:ext cx="8393112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 smtClean="0"/>
          </a:p>
        </p:txBody>
      </p:sp>
      <p:sp>
        <p:nvSpPr>
          <p:cNvPr id="1047" name="Text Box 23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nb-NO" sz="1500">
                <a:latin typeface="Times New Roman" pitchFamily="1" charset="0"/>
              </a:rPr>
              <a:t>Oslo kommune</a:t>
            </a:r>
          </a:p>
          <a:p>
            <a:pPr>
              <a:lnSpc>
                <a:spcPts val="1700"/>
              </a:lnSpc>
            </a:pPr>
            <a:r>
              <a:rPr lang="nb-NO" sz="1500" b="1">
                <a:latin typeface="Times New Roman" pitchFamily="1" charset="0"/>
              </a:rPr>
              <a:t>Utdanningsetaten</a:t>
            </a:r>
          </a:p>
          <a:p>
            <a:pPr>
              <a:lnSpc>
                <a:spcPts val="2400"/>
              </a:lnSpc>
            </a:pPr>
            <a:endParaRPr lang="nb-NO" sz="1500" b="1">
              <a:latin typeface="Times New Roman" pitchFamily="1" charset="0"/>
            </a:endParaRPr>
          </a:p>
        </p:txBody>
      </p:sp>
      <p:pic>
        <p:nvPicPr>
          <p:cNvPr id="1048" name="Picture 24" descr="BYVPEN-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25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b-NO" sz="2400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0" dirty="0" smtClean="0"/>
          </a:p>
          <a:p>
            <a:r>
              <a:rPr lang="nb-NO" b="0" dirty="0" smtClean="0"/>
              <a:t>Byomfattende </a:t>
            </a:r>
            <a:r>
              <a:rPr lang="nb-NO" b="0" dirty="0"/>
              <a:t>tilbud om fordypning i matematikk </a:t>
            </a:r>
          </a:p>
          <a:p>
            <a:r>
              <a:rPr lang="nb-NO" dirty="0" smtClean="0"/>
              <a:t>Målgruppe</a:t>
            </a:r>
            <a:r>
              <a:rPr lang="nb-NO" dirty="0"/>
              <a:t>: </a:t>
            </a:r>
            <a:r>
              <a:rPr lang="nb-NO" b="0" dirty="0" smtClean="0"/>
              <a:t>Elever med </a:t>
            </a:r>
            <a:r>
              <a:rPr lang="nb-NO" b="0" dirty="0"/>
              <a:t>særlige forutsetninger og interesse for </a:t>
            </a:r>
            <a:r>
              <a:rPr lang="nb-NO" b="0" dirty="0" smtClean="0"/>
              <a:t>matematikk</a:t>
            </a:r>
          </a:p>
          <a:p>
            <a:r>
              <a:rPr lang="nb-NO" dirty="0" smtClean="0"/>
              <a:t>Formål: </a:t>
            </a:r>
            <a:r>
              <a:rPr lang="nb-NO" b="0" dirty="0" smtClean="0"/>
              <a:t>Øke </a:t>
            </a:r>
            <a:r>
              <a:rPr lang="nb-NO" b="0" dirty="0"/>
              <a:t>elevenes interesse for matematikk og gi </a:t>
            </a:r>
            <a:r>
              <a:rPr lang="nb-NO" b="0" dirty="0" smtClean="0"/>
              <a:t>dem mulighet </a:t>
            </a:r>
            <a:r>
              <a:rPr lang="nb-NO" b="0" dirty="0"/>
              <a:t>for faglig </a:t>
            </a:r>
            <a:r>
              <a:rPr lang="nb-NO" b="0" dirty="0" smtClean="0"/>
              <a:t>fordypning</a:t>
            </a:r>
            <a:endParaRPr lang="nb-NO" b="0" i="1" dirty="0" smtClean="0"/>
          </a:p>
          <a:p>
            <a:r>
              <a:rPr lang="nb-NO" dirty="0" smtClean="0"/>
              <a:t>Sted</a:t>
            </a:r>
            <a:r>
              <a:rPr lang="nb-NO" dirty="0"/>
              <a:t>: </a:t>
            </a:r>
            <a:r>
              <a:rPr lang="nb-NO" b="0" dirty="0" smtClean="0"/>
              <a:t>Brannfjell, Hovseter, </a:t>
            </a:r>
            <a:r>
              <a:rPr lang="nb-NO" b="0" dirty="0" smtClean="0"/>
              <a:t>Lindeberg, </a:t>
            </a:r>
            <a:r>
              <a:rPr lang="nb-NO" b="0" dirty="0" smtClean="0"/>
              <a:t>Groruddalen, Ruseløkka, Fyrstikkalléen, Jordal, Linderud og Midtstuen skoler</a:t>
            </a:r>
          </a:p>
          <a:p>
            <a:r>
              <a:rPr lang="nb-NO" dirty="0" smtClean="0"/>
              <a:t>Tid: </a:t>
            </a:r>
            <a:r>
              <a:rPr lang="nb-NO" b="0" dirty="0" smtClean="0"/>
              <a:t>Etter vanlig skoletid</a:t>
            </a:r>
          </a:p>
          <a:p>
            <a:r>
              <a:rPr lang="nb-NO" dirty="0" smtClean="0"/>
              <a:t>Påmeldingsfrist: </a:t>
            </a:r>
            <a:r>
              <a:rPr lang="nb-NO" dirty="0" smtClean="0"/>
              <a:t>14. </a:t>
            </a:r>
            <a:r>
              <a:rPr lang="nb-NO" dirty="0" smtClean="0"/>
              <a:t>september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" y="1681410"/>
            <a:ext cx="9676660" cy="451973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04" y="5504635"/>
            <a:ext cx="3686124" cy="1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0" dirty="0" smtClean="0"/>
          </a:p>
          <a:p>
            <a:pPr>
              <a:spcAft>
                <a:spcPts val="600"/>
              </a:spcAft>
            </a:pPr>
            <a:r>
              <a:rPr lang="nb-NO" b="0" dirty="0"/>
              <a:t>Faglærer vil ta direkte kontakt </a:t>
            </a:r>
            <a:r>
              <a:rPr lang="nb-NO" b="0" dirty="0" smtClean="0"/>
              <a:t>for å motivere elever som </a:t>
            </a:r>
            <a:r>
              <a:rPr lang="nb-NO" b="0" dirty="0"/>
              <a:t>bør melde seg på </a:t>
            </a:r>
            <a:r>
              <a:rPr lang="nb-NO" b="0" dirty="0" smtClean="0"/>
              <a:t>tilbudet og </a:t>
            </a:r>
            <a:r>
              <a:rPr lang="nb-NO" b="0" dirty="0"/>
              <a:t>melde dem på </a:t>
            </a:r>
            <a:r>
              <a:rPr lang="nb-NO" b="0" dirty="0" smtClean="0"/>
              <a:t>i samarbeid </a:t>
            </a:r>
            <a:r>
              <a:rPr lang="nb-NO" b="0" dirty="0"/>
              <a:t>med </a:t>
            </a:r>
            <a:r>
              <a:rPr lang="nb-NO" b="0" dirty="0" smtClean="0"/>
              <a:t>foresatte </a:t>
            </a:r>
          </a:p>
          <a:p>
            <a:pPr>
              <a:spcAft>
                <a:spcPts val="600"/>
              </a:spcAft>
            </a:pPr>
            <a:r>
              <a:rPr lang="nb-NO" b="0" dirty="0" smtClean="0"/>
              <a:t>Det </a:t>
            </a:r>
            <a:r>
              <a:rPr lang="nb-NO" b="0" dirty="0"/>
              <a:t>er krav om karakter 5 eller 6 for elever på 9. </a:t>
            </a:r>
            <a:r>
              <a:rPr lang="nb-NO" b="0" dirty="0" smtClean="0"/>
              <a:t>trinn</a:t>
            </a:r>
            <a:endParaRPr lang="nb-NO" b="0" dirty="0"/>
          </a:p>
          <a:p>
            <a:pPr>
              <a:spcAft>
                <a:spcPts val="600"/>
              </a:spcAft>
            </a:pPr>
            <a:r>
              <a:rPr lang="nb-NO" b="0" dirty="0" smtClean="0"/>
              <a:t>For </a:t>
            </a:r>
            <a:r>
              <a:rPr lang="nb-NO" b="0" dirty="0"/>
              <a:t>8. trinn må lærer vurdere om eleven </a:t>
            </a:r>
            <a:r>
              <a:rPr lang="nb-NO" b="0" dirty="0" smtClean="0"/>
              <a:t>har faglige ferdigheter tilsvarende karakteren 5 </a:t>
            </a:r>
            <a:r>
              <a:rPr lang="nb-NO" b="0" dirty="0"/>
              <a:t>eller 6 </a:t>
            </a:r>
            <a:r>
              <a:rPr lang="nb-NO" b="0" dirty="0" smtClean="0"/>
              <a:t>før </a:t>
            </a:r>
            <a:r>
              <a:rPr lang="nb-NO" b="0" dirty="0"/>
              <a:t>han/hun meldes på</a:t>
            </a:r>
          </a:p>
          <a:p>
            <a:pPr>
              <a:spcAft>
                <a:spcPts val="600"/>
              </a:spcAft>
            </a:pPr>
            <a:r>
              <a:rPr lang="nb-NO" b="0" dirty="0" smtClean="0"/>
              <a:t>Elever som deltok forrige skoleår har fortrinnsrett om det blir for mange søkere</a:t>
            </a:r>
          </a:p>
          <a:p>
            <a:pPr>
              <a:spcAft>
                <a:spcPts val="600"/>
              </a:spcAft>
            </a:pPr>
            <a:r>
              <a:rPr lang="nb-NO" b="0" dirty="0" smtClean="0"/>
              <a:t>Skolen vil sikre </a:t>
            </a:r>
            <a:r>
              <a:rPr lang="nb-NO" b="0" dirty="0"/>
              <a:t>sammenheng </a:t>
            </a:r>
            <a:r>
              <a:rPr lang="nb-NO" b="0" dirty="0" smtClean="0"/>
              <a:t>mellom innholdet i talenttilbudet og matematikkundervisningen på egen skole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" y="1681410"/>
            <a:ext cx="9676660" cy="4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Informasjon til de foresatte</a:t>
            </a:r>
          </a:p>
          <a:p>
            <a:pPr lvl="1"/>
            <a:endParaRPr lang="nb-NO" dirty="0" smtClean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Tilbyderskolene </a:t>
            </a:r>
            <a:r>
              <a:rPr lang="nb-NO" dirty="0"/>
              <a:t>sikrer rask beskjed om tildelt plass, oppmøtested og –</a:t>
            </a:r>
            <a:r>
              <a:rPr lang="nb-NO" dirty="0" smtClean="0"/>
              <a:t>tid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Elevene må få karakter 5 eller 6 </a:t>
            </a:r>
            <a:r>
              <a:rPr lang="nb-NO" dirty="0" smtClean="0"/>
              <a:t>etter 1</a:t>
            </a:r>
            <a:r>
              <a:rPr lang="nb-NO" dirty="0"/>
              <a:t>. termin for å beholde </a:t>
            </a:r>
            <a:r>
              <a:rPr lang="nb-NO" dirty="0" smtClean="0"/>
              <a:t>plassen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Tilbyderskolene </a:t>
            </a:r>
            <a:r>
              <a:rPr lang="nb-NO" dirty="0"/>
              <a:t>informerer foresatte </a:t>
            </a:r>
            <a:r>
              <a:rPr lang="nb-NO" dirty="0" smtClean="0"/>
              <a:t>om </a:t>
            </a:r>
            <a:r>
              <a:rPr lang="nb-NO" dirty="0"/>
              <a:t>tilbudet og innholdet i </a:t>
            </a:r>
            <a:r>
              <a:rPr lang="nb-NO" dirty="0" smtClean="0"/>
              <a:t>undervisningen</a:t>
            </a:r>
            <a:endParaRPr lang="nb-NO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Se eget informasjonsskriv for tidspunkt og adresser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" y="1681410"/>
            <a:ext cx="9676660" cy="4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de_admin_2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Ude_admin_2</Template>
  <TotalTime>1651</TotalTime>
  <Words>191</Words>
  <Application>Microsoft Office PowerPoint</Application>
  <PresentationFormat>A4 (210 x 297 mm)</PresentationFormat>
  <Paragraphs>19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Times</vt:lpstr>
      <vt:lpstr>Times New Roman</vt:lpstr>
      <vt:lpstr>Ude_admin_2</vt:lpstr>
      <vt:lpstr>PowerPoint-presentasjon</vt:lpstr>
      <vt:lpstr>PowerPoint-presentasjon</vt:lpstr>
      <vt:lpstr>PowerPoint-presentasjon</vt:lpstr>
    </vt:vector>
  </TitlesOfParts>
  <Company>Utdanningsetaten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brormark</dc:creator>
  <cp:lastModifiedBy>Steffen Håkonsen</cp:lastModifiedBy>
  <cp:revision>110</cp:revision>
  <cp:lastPrinted>2006-02-07T09:12:15Z</cp:lastPrinted>
  <dcterms:created xsi:type="dcterms:W3CDTF">2012-08-08T07:27:33Z</dcterms:created>
  <dcterms:modified xsi:type="dcterms:W3CDTF">2018-08-16T13:34:02Z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OfficeType">
    <vt:lpwstr>growBusiness Solutions</vt:lpwstr>
  </property>
  <property fmtid="{D5CDD505-2E9C-101B-9397-08002B2CF9AE}" pid="3" name="Server">
    <vt:lpwstr>iz-p360-01p</vt:lpwstr>
  </property>
  <property fmtid="{D5CDD505-2E9C-101B-9397-08002B2CF9AE}" pid="4" name="Protocol">
    <vt:lpwstr>off</vt:lpwstr>
  </property>
  <property fmtid="{D5CDD505-2E9C-101B-9397-08002B2CF9AE}" pid="5" name="Site">
    <vt:lpwstr>/locator.aspx</vt:lpwstr>
  </property>
  <property fmtid="{D5CDD505-2E9C-101B-9397-08002B2CF9AE}" pid="6" name="FileID">
    <vt:lpwstr>685563</vt:lpwstr>
  </property>
  <property fmtid="{D5CDD505-2E9C-101B-9397-08002B2CF9AE}" pid="7" name="VerID">
    <vt:lpwstr>0</vt:lpwstr>
  </property>
  <property fmtid="{D5CDD505-2E9C-101B-9397-08002B2CF9AE}" pid="8" name="FilePath">
    <vt:lpwstr>\\IZ-P360-01P\360users\work\oslo\bvoldset</vt:lpwstr>
  </property>
  <property fmtid="{D5CDD505-2E9C-101B-9397-08002B2CF9AE}" pid="9" name="FileName">
    <vt:lpwstr>12-03901-64 Lysbilder til møte med foresatte høst 2015. Talentsatsing i matematikk.pptx 685563_515155_0.PPTX</vt:lpwstr>
  </property>
  <property fmtid="{D5CDD505-2E9C-101B-9397-08002B2CF9AE}" pid="10" name="FullFileName">
    <vt:lpwstr>\\IZ-P360-01P\360users\work\oslo\bvoldset\12-03901-64 Lysbilder til møte med foresatte høst 2015. Talentsatsing i matematikk.pptx 685563_515155_0.PPTX</vt:lpwstr>
  </property>
</Properties>
</file>