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03" r:id="rId3"/>
    <p:sldId id="304" r:id="rId4"/>
    <p:sldId id="305" r:id="rId5"/>
    <p:sldId id="306" r:id="rId6"/>
    <p:sldId id="308" r:id="rId7"/>
    <p:sldId id="307" r:id="rId8"/>
    <p:sldId id="286" r:id="rId9"/>
    <p:sldId id="300" r:id="rId10"/>
    <p:sldId id="301" r:id="rId11"/>
    <p:sldId id="302" r:id="rId12"/>
    <p:sldId id="279" r:id="rId13"/>
    <p:sldId id="295" r:id="rId14"/>
    <p:sldId id="296" r:id="rId15"/>
    <p:sldId id="299" r:id="rId16"/>
    <p:sldId id="285" r:id="rId17"/>
    <p:sldId id="288" r:id="rId18"/>
    <p:sldId id="293" r:id="rId19"/>
    <p:sldId id="274" r:id="rId20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C62B46"/>
    <a:srgbClr val="0077AF"/>
    <a:srgbClr val="A6C2E0"/>
    <a:srgbClr val="E6B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C7AF9D-FD47-4F26-8401-4DE6BE050C56}" v="3" dt="2018-06-06T05:40:45.898"/>
    <p1510:client id="{CED3DA89-61E8-47CE-85F7-724148FB97FE}" v="42" dt="2018-06-06T06:17:32.7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2" autoAdjust="0"/>
    <p:restoredTop sz="93800" autoAdjust="0"/>
  </p:normalViewPr>
  <p:slideViewPr>
    <p:cSldViewPr>
      <p:cViewPr varScale="1">
        <p:scale>
          <a:sx n="108" d="100"/>
          <a:sy n="108" d="100"/>
        </p:scale>
        <p:origin x="189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7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ode Westby Thorstad" userId="S::frodet2808@osloskolen.no::fe71f34b-052c-4be2-8817-6604789217ba" providerId="AD" clId="Web-{24C7AF9D-FD47-4F26-8401-4DE6BE050C56}"/>
    <pc:docChg chg="modSld">
      <pc:chgData name="Frode Westby Thorstad" userId="S::frodet2808@osloskolen.no::fe71f34b-052c-4be2-8817-6604789217ba" providerId="AD" clId="Web-{24C7AF9D-FD47-4F26-8401-4DE6BE050C56}" dt="2018-06-06T05:43:50.215" v="59" actId="20577"/>
      <pc:docMkLst>
        <pc:docMk/>
      </pc:docMkLst>
      <pc:sldChg chg="modSp">
        <pc:chgData name="Frode Westby Thorstad" userId="S::frodet2808@osloskolen.no::fe71f34b-052c-4be2-8817-6604789217ba" providerId="AD" clId="Web-{24C7AF9D-FD47-4F26-8401-4DE6BE050C56}" dt="2018-06-06T05:40:35.742" v="3" actId="20577"/>
        <pc:sldMkLst>
          <pc:docMk/>
          <pc:sldMk cId="756663518" sldId="256"/>
        </pc:sldMkLst>
        <pc:spChg chg="mod">
          <ac:chgData name="Frode Westby Thorstad" userId="S::frodet2808@osloskolen.no::fe71f34b-052c-4be2-8817-6604789217ba" providerId="AD" clId="Web-{24C7AF9D-FD47-4F26-8401-4DE6BE050C56}" dt="2018-06-06T05:40:35.742" v="3" actId="20577"/>
          <ac:spMkLst>
            <pc:docMk/>
            <pc:sldMk cId="756663518" sldId="256"/>
            <ac:spMk id="3" creationId="{00000000-0000-0000-0000-000000000000}"/>
          </ac:spMkLst>
        </pc:spChg>
      </pc:sldChg>
      <pc:sldChg chg="modSp">
        <pc:chgData name="Frode Westby Thorstad" userId="S::frodet2808@osloskolen.no::fe71f34b-052c-4be2-8817-6604789217ba" providerId="AD" clId="Web-{24C7AF9D-FD47-4F26-8401-4DE6BE050C56}" dt="2018-06-06T05:40:56.726" v="19" actId="20577"/>
        <pc:sldMkLst>
          <pc:docMk/>
          <pc:sldMk cId="411596519" sldId="303"/>
        </pc:sldMkLst>
        <pc:spChg chg="mod">
          <ac:chgData name="Frode Westby Thorstad" userId="S::frodet2808@osloskolen.no::fe71f34b-052c-4be2-8817-6604789217ba" providerId="AD" clId="Web-{24C7AF9D-FD47-4F26-8401-4DE6BE050C56}" dt="2018-06-06T05:40:45.898" v="17" actId="20577"/>
          <ac:spMkLst>
            <pc:docMk/>
            <pc:sldMk cId="411596519" sldId="303"/>
            <ac:spMk id="2" creationId="{00000000-0000-0000-0000-000000000000}"/>
          </ac:spMkLst>
        </pc:spChg>
        <pc:spChg chg="mod">
          <ac:chgData name="Frode Westby Thorstad" userId="S::frodet2808@osloskolen.no::fe71f34b-052c-4be2-8817-6604789217ba" providerId="AD" clId="Web-{24C7AF9D-FD47-4F26-8401-4DE6BE050C56}" dt="2018-06-06T05:40:56.726" v="19" actId="20577"/>
          <ac:spMkLst>
            <pc:docMk/>
            <pc:sldMk cId="411596519" sldId="303"/>
            <ac:spMk id="3" creationId="{00000000-0000-0000-0000-000000000000}"/>
          </ac:spMkLst>
        </pc:spChg>
      </pc:sldChg>
      <pc:sldChg chg="modSp">
        <pc:chgData name="Frode Westby Thorstad" userId="S::frodet2808@osloskolen.no::fe71f34b-052c-4be2-8817-6604789217ba" providerId="AD" clId="Web-{24C7AF9D-FD47-4F26-8401-4DE6BE050C56}" dt="2018-06-06T05:43:28.434" v="50" actId="20577"/>
        <pc:sldMkLst>
          <pc:docMk/>
          <pc:sldMk cId="139566810" sldId="305"/>
        </pc:sldMkLst>
        <pc:spChg chg="mod">
          <ac:chgData name="Frode Westby Thorstad" userId="S::frodet2808@osloskolen.no::fe71f34b-052c-4be2-8817-6604789217ba" providerId="AD" clId="Web-{24C7AF9D-FD47-4F26-8401-4DE6BE050C56}" dt="2018-06-06T05:41:34.461" v="23" actId="20577"/>
          <ac:spMkLst>
            <pc:docMk/>
            <pc:sldMk cId="139566810" sldId="305"/>
            <ac:spMk id="2" creationId="{00000000-0000-0000-0000-000000000000}"/>
          </ac:spMkLst>
        </pc:spChg>
        <pc:spChg chg="mod">
          <ac:chgData name="Frode Westby Thorstad" userId="S::frodet2808@osloskolen.no::fe71f34b-052c-4be2-8817-6604789217ba" providerId="AD" clId="Web-{24C7AF9D-FD47-4F26-8401-4DE6BE050C56}" dt="2018-06-06T05:43:28.434" v="50" actId="20577"/>
          <ac:spMkLst>
            <pc:docMk/>
            <pc:sldMk cId="139566810" sldId="305"/>
            <ac:spMk id="3" creationId="{00000000-0000-0000-0000-000000000000}"/>
          </ac:spMkLst>
        </pc:spChg>
      </pc:sldChg>
      <pc:sldChg chg="modSp">
        <pc:chgData name="Frode Westby Thorstad" userId="S::frodet2808@osloskolen.no::fe71f34b-052c-4be2-8817-6604789217ba" providerId="AD" clId="Web-{24C7AF9D-FD47-4F26-8401-4DE6BE050C56}" dt="2018-06-06T05:43:45.184" v="57" actId="20577"/>
        <pc:sldMkLst>
          <pc:docMk/>
          <pc:sldMk cId="3787411930" sldId="306"/>
        </pc:sldMkLst>
        <pc:spChg chg="mod">
          <ac:chgData name="Frode Westby Thorstad" userId="S::frodet2808@osloskolen.no::fe71f34b-052c-4be2-8817-6604789217ba" providerId="AD" clId="Web-{24C7AF9D-FD47-4F26-8401-4DE6BE050C56}" dt="2018-06-06T05:43:42.934" v="54" actId="20577"/>
          <ac:spMkLst>
            <pc:docMk/>
            <pc:sldMk cId="3787411930" sldId="306"/>
            <ac:spMk id="2" creationId="{00000000-0000-0000-0000-000000000000}"/>
          </ac:spMkLst>
        </pc:spChg>
        <pc:spChg chg="mod">
          <ac:chgData name="Frode Westby Thorstad" userId="S::frodet2808@osloskolen.no::fe71f34b-052c-4be2-8817-6604789217ba" providerId="AD" clId="Web-{24C7AF9D-FD47-4F26-8401-4DE6BE050C56}" dt="2018-06-06T05:43:45.184" v="57" actId="20577"/>
          <ac:spMkLst>
            <pc:docMk/>
            <pc:sldMk cId="3787411930" sldId="30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5F577-F679-43E0-B69B-C68AD8325C0D}" type="datetimeFigureOut">
              <a:rPr lang="nb-NO" smtClean="0"/>
              <a:t>15.06.2018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903A9-DC51-4B5A-A2E9-E13D876D9E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3022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1618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2328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1973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0397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7270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1711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282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8683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5219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9185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>
                <a:solidFill>
                  <a:prstClr val="black"/>
                </a:solidFill>
              </a:rPr>
              <a:pPr/>
              <a:t>13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82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>
                <a:solidFill>
                  <a:prstClr val="black"/>
                </a:solidFill>
              </a:rPr>
              <a:pPr/>
              <a:t>14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61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5985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1 Forside_Brøle lø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65262"/>
            <a:ext cx="9144000" cy="539273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95536" y="5589240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6138047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30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15.06.2018</a:t>
            </a:fld>
            <a:endParaRPr lang="nb-NO" dirty="0"/>
          </a:p>
        </p:txBody>
      </p:sp>
      <p:sp>
        <p:nvSpPr>
          <p:cNvPr id="31" name="Rectangle 11"/>
          <p:cNvSpPr>
            <a:spLocks noChangeAspect="1" noChangeArrowheads="1"/>
          </p:cNvSpPr>
          <p:nvPr userDrawn="1"/>
        </p:nvSpPr>
        <p:spPr bwMode="auto">
          <a:xfrm>
            <a:off x="-1" y="1256163"/>
            <a:ext cx="9155067" cy="209099"/>
          </a:xfrm>
          <a:prstGeom prst="rect">
            <a:avLst/>
          </a:prstGeom>
          <a:solidFill>
            <a:srgbClr val="E6B5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Rectangle 12"/>
          <p:cNvSpPr>
            <a:spLocks noChangeArrowheads="1"/>
          </p:cNvSpPr>
          <p:nvPr userDrawn="1"/>
        </p:nvSpPr>
        <p:spPr bwMode="auto">
          <a:xfrm>
            <a:off x="964407" y="1256164"/>
            <a:ext cx="7767637" cy="209098"/>
          </a:xfrm>
          <a:prstGeom prst="rect">
            <a:avLst/>
          </a:prstGeom>
          <a:solidFill>
            <a:srgbClr val="C62B46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latin typeface="Times" charset="0"/>
              <a:ea typeface="+mn-ea"/>
              <a:cs typeface="+mn-cs"/>
            </a:endParaRPr>
          </a:p>
        </p:txBody>
      </p:sp>
      <p:sp>
        <p:nvSpPr>
          <p:cNvPr id="14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/>
              <a:t>Skolenavn settes inn her</a:t>
            </a:r>
          </a:p>
        </p:txBody>
      </p:sp>
    </p:spTree>
    <p:extLst>
      <p:ext uri="{BB962C8B-B14F-4D97-AF65-F5344CB8AC3E}">
        <p14:creationId xmlns:p14="http://schemas.microsoft.com/office/powerpoint/2010/main" val="2211784920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10 Forside_Brøle lø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88378" y="1967166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88378" y="2482417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16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15.06.2018</a:t>
            </a:fld>
            <a:endParaRPr lang="nb-NO" dirty="0"/>
          </a:p>
        </p:txBody>
      </p:sp>
      <p:sp>
        <p:nvSpPr>
          <p:cNvPr id="17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 userDrawn="1"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13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/>
              <a:t>Skolenavn settes inn her</a:t>
            </a: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841" y="2924944"/>
            <a:ext cx="4058652" cy="383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88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1 Innside_brøle bakf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0"/>
            <a:ext cx="9138614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67544" y="476672"/>
            <a:ext cx="8280920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960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dato 14"/>
          <p:cNvSpPr txBox="1">
            <a:spLocks/>
          </p:cNvSpPr>
          <p:nvPr userDrawn="1"/>
        </p:nvSpPr>
        <p:spPr>
          <a:xfrm>
            <a:off x="7812360" y="5907771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15.06.2018</a:t>
            </a:fld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406" y="5229200"/>
            <a:ext cx="1822954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72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2 Innside_Brøle vi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0"/>
            <a:ext cx="9138614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67544" y="476672"/>
            <a:ext cx="8280920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960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dato 14"/>
          <p:cNvSpPr txBox="1">
            <a:spLocks/>
          </p:cNvSpPr>
          <p:nvPr userDrawn="1"/>
        </p:nvSpPr>
        <p:spPr>
          <a:xfrm>
            <a:off x="7812360" y="5907771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15.06.2018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8196" y="5051064"/>
            <a:ext cx="1656184" cy="173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52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3 Innside__Brøle pe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0"/>
            <a:ext cx="9138614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67544" y="476672"/>
            <a:ext cx="8280920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960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dato 14"/>
          <p:cNvSpPr txBox="1">
            <a:spLocks/>
          </p:cNvSpPr>
          <p:nvPr userDrawn="1"/>
        </p:nvSpPr>
        <p:spPr>
          <a:xfrm>
            <a:off x="7812360" y="5907771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15.06.2018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40152" y="5118603"/>
            <a:ext cx="2173693" cy="173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6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4 Innside blå_Brøle snak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-6400"/>
            <a:ext cx="9138614" cy="6864400"/>
          </a:xfrm>
          <a:prstGeom prst="rect">
            <a:avLst/>
          </a:prstGeom>
          <a:solidFill>
            <a:srgbClr val="0077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ctrTitle" hasCustomPrompt="1"/>
          </p:nvPr>
        </p:nvSpPr>
        <p:spPr>
          <a:xfrm>
            <a:off x="467544" y="476672"/>
            <a:ext cx="8280920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96044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dato 14"/>
          <p:cNvSpPr txBox="1">
            <a:spLocks/>
          </p:cNvSpPr>
          <p:nvPr userDrawn="1"/>
        </p:nvSpPr>
        <p:spPr>
          <a:xfrm>
            <a:off x="7812360" y="5907771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>
                <a:solidFill>
                  <a:schemeClr val="bg1"/>
                </a:solidFill>
              </a:rPr>
              <a:pPr/>
              <a:t>15.06.2018</a:t>
            </a:fld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96136" y="5085252"/>
            <a:ext cx="2267744" cy="177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89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5 Innside_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0"/>
            <a:ext cx="9138614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67544" y="476672"/>
            <a:ext cx="8280920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960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dato 14"/>
          <p:cNvSpPr txBox="1">
            <a:spLocks/>
          </p:cNvSpPr>
          <p:nvPr userDrawn="1"/>
        </p:nvSpPr>
        <p:spPr>
          <a:xfrm>
            <a:off x="7812360" y="5907771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15.06.2018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0990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6 Innside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-6400"/>
            <a:ext cx="9138614" cy="6864400"/>
          </a:xfrm>
          <a:prstGeom prst="rect">
            <a:avLst/>
          </a:prstGeom>
          <a:solidFill>
            <a:srgbClr val="0077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ctrTitle" hasCustomPrompt="1"/>
          </p:nvPr>
        </p:nvSpPr>
        <p:spPr>
          <a:xfrm>
            <a:off x="467544" y="476672"/>
            <a:ext cx="8280920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96044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dato 14"/>
          <p:cNvSpPr txBox="1">
            <a:spLocks/>
          </p:cNvSpPr>
          <p:nvPr userDrawn="1"/>
        </p:nvSpPr>
        <p:spPr>
          <a:xfrm>
            <a:off x="7812360" y="5907771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>
                <a:solidFill>
                  <a:schemeClr val="bg1"/>
                </a:solidFill>
              </a:rPr>
              <a:pPr/>
              <a:t>15.06.2018</a:t>
            </a:fld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6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2 Forside_Brøle i rek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65262"/>
            <a:ext cx="9144000" cy="5392738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0" y="1465262"/>
            <a:ext cx="9155066" cy="5392738"/>
          </a:xfrm>
          <a:prstGeom prst="rect">
            <a:avLst/>
          </a:prstGeom>
          <a:gradFill>
            <a:gsLst>
              <a:gs pos="33000">
                <a:schemeClr val="accent1">
                  <a:lumMod val="5000"/>
                  <a:lumOff val="95000"/>
                  <a:alpha val="67000"/>
                </a:schemeClr>
              </a:gs>
              <a:gs pos="57000">
                <a:schemeClr val="bg1">
                  <a:alpha val="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15.06.2018</a:t>
            </a:fld>
            <a:endParaRPr lang="nb-NO" dirty="0"/>
          </a:p>
        </p:txBody>
      </p:sp>
      <p:sp>
        <p:nvSpPr>
          <p:cNvPr id="14" name="Rectangle 11"/>
          <p:cNvSpPr>
            <a:spLocks noChangeAspect="1" noChangeArrowheads="1"/>
          </p:cNvSpPr>
          <p:nvPr userDrawn="1"/>
        </p:nvSpPr>
        <p:spPr bwMode="auto">
          <a:xfrm>
            <a:off x="-1" y="1256163"/>
            <a:ext cx="9155067" cy="209099"/>
          </a:xfrm>
          <a:prstGeom prst="rect">
            <a:avLst/>
          </a:prstGeom>
          <a:solidFill>
            <a:srgbClr val="E6B5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ChangeArrowheads="1"/>
          </p:cNvSpPr>
          <p:nvPr userDrawn="1"/>
        </p:nvSpPr>
        <p:spPr bwMode="auto">
          <a:xfrm>
            <a:off x="964407" y="1256164"/>
            <a:ext cx="7767637" cy="209098"/>
          </a:xfrm>
          <a:prstGeom prst="rect">
            <a:avLst/>
          </a:prstGeom>
          <a:solidFill>
            <a:srgbClr val="C62B46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latin typeface="Times" charset="0"/>
              <a:ea typeface="+mn-ea"/>
              <a:cs typeface="+mn-cs"/>
            </a:endParaRPr>
          </a:p>
        </p:txBody>
      </p:sp>
      <p:sp>
        <p:nvSpPr>
          <p:cNvPr id="16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/>
              <a:t>Skolenavn settes inn her</a:t>
            </a:r>
          </a:p>
        </p:txBody>
      </p:sp>
      <p:sp>
        <p:nvSpPr>
          <p:cNvPr id="18" name="Tittel 1"/>
          <p:cNvSpPr>
            <a:spLocks noGrp="1"/>
          </p:cNvSpPr>
          <p:nvPr>
            <p:ph type="ctrTitle" hasCustomPrompt="1"/>
          </p:nvPr>
        </p:nvSpPr>
        <p:spPr>
          <a:xfrm>
            <a:off x="395536" y="5589240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19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6138047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en undertittel</a:t>
            </a:r>
          </a:p>
        </p:txBody>
      </p:sp>
    </p:spTree>
    <p:extLst>
      <p:ext uri="{BB962C8B-B14F-4D97-AF65-F5344CB8AC3E}">
        <p14:creationId xmlns:p14="http://schemas.microsoft.com/office/powerpoint/2010/main" val="312778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3 Forside_Brøle tav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465262"/>
            <a:ext cx="9144000" cy="539273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067944" y="1795153"/>
            <a:ext cx="4664100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0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15.06.2018</a:t>
            </a:fld>
            <a:endParaRPr lang="nb-NO" dirty="0"/>
          </a:p>
        </p:txBody>
      </p:sp>
      <p:sp>
        <p:nvSpPr>
          <p:cNvPr id="31" name="Rectangle 11"/>
          <p:cNvSpPr>
            <a:spLocks noChangeAspect="1" noChangeArrowheads="1"/>
          </p:cNvSpPr>
          <p:nvPr userDrawn="1"/>
        </p:nvSpPr>
        <p:spPr bwMode="auto">
          <a:xfrm>
            <a:off x="-1" y="1256163"/>
            <a:ext cx="9155067" cy="209099"/>
          </a:xfrm>
          <a:prstGeom prst="rect">
            <a:avLst/>
          </a:prstGeom>
          <a:solidFill>
            <a:srgbClr val="E6B5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Rectangle 12"/>
          <p:cNvSpPr>
            <a:spLocks noChangeArrowheads="1"/>
          </p:cNvSpPr>
          <p:nvPr userDrawn="1"/>
        </p:nvSpPr>
        <p:spPr bwMode="auto">
          <a:xfrm>
            <a:off x="964407" y="1256164"/>
            <a:ext cx="7767637" cy="209098"/>
          </a:xfrm>
          <a:prstGeom prst="rect">
            <a:avLst/>
          </a:prstGeom>
          <a:solidFill>
            <a:srgbClr val="C62B46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latin typeface="Times" charset="0"/>
              <a:ea typeface="+mn-ea"/>
              <a:cs typeface="+mn-cs"/>
            </a:endParaRPr>
          </a:p>
        </p:txBody>
      </p:sp>
      <p:sp>
        <p:nvSpPr>
          <p:cNvPr id="14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/>
              <a:t>Skolenavn settes inn her</a:t>
            </a:r>
          </a:p>
        </p:txBody>
      </p:sp>
    </p:spTree>
    <p:extLst>
      <p:ext uri="{BB962C8B-B14F-4D97-AF65-F5344CB8AC3E}">
        <p14:creationId xmlns:p14="http://schemas.microsoft.com/office/powerpoint/2010/main" val="651366048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4 Forside_Brøle i 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65262"/>
            <a:ext cx="9144000" cy="5392738"/>
          </a:xfrm>
          <a:prstGeom prst="rect">
            <a:avLst/>
          </a:prstGeom>
        </p:spPr>
      </p:pic>
      <p:sp>
        <p:nvSpPr>
          <p:cNvPr id="30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15.06.2018</a:t>
            </a:fld>
            <a:endParaRPr lang="nb-NO" dirty="0"/>
          </a:p>
        </p:txBody>
      </p:sp>
      <p:sp>
        <p:nvSpPr>
          <p:cNvPr id="31" name="Rectangle 11"/>
          <p:cNvSpPr>
            <a:spLocks noChangeAspect="1" noChangeArrowheads="1"/>
          </p:cNvSpPr>
          <p:nvPr userDrawn="1"/>
        </p:nvSpPr>
        <p:spPr bwMode="auto">
          <a:xfrm>
            <a:off x="-1" y="1256163"/>
            <a:ext cx="9155067" cy="209099"/>
          </a:xfrm>
          <a:prstGeom prst="rect">
            <a:avLst/>
          </a:prstGeom>
          <a:solidFill>
            <a:srgbClr val="E6B5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Rectangle 12"/>
          <p:cNvSpPr>
            <a:spLocks noChangeArrowheads="1"/>
          </p:cNvSpPr>
          <p:nvPr userDrawn="1"/>
        </p:nvSpPr>
        <p:spPr bwMode="auto">
          <a:xfrm>
            <a:off x="964407" y="1256164"/>
            <a:ext cx="7767637" cy="209098"/>
          </a:xfrm>
          <a:prstGeom prst="rect">
            <a:avLst/>
          </a:prstGeom>
          <a:solidFill>
            <a:srgbClr val="C62B46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latin typeface="Times" charset="0"/>
              <a:ea typeface="+mn-ea"/>
              <a:cs typeface="+mn-cs"/>
            </a:endParaRPr>
          </a:p>
        </p:txBody>
      </p:sp>
      <p:sp>
        <p:nvSpPr>
          <p:cNvPr id="14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/>
              <a:t>Skolenavn settes inn her</a:t>
            </a:r>
          </a:p>
        </p:txBody>
      </p:sp>
    </p:spTree>
    <p:extLst>
      <p:ext uri="{BB962C8B-B14F-4D97-AF65-F5344CB8AC3E}">
        <p14:creationId xmlns:p14="http://schemas.microsoft.com/office/powerpoint/2010/main" val="2012283257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5 Forside_Brøle løpende bakf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65262"/>
            <a:ext cx="9144000" cy="5392738"/>
          </a:xfrm>
          <a:prstGeom prst="rect">
            <a:avLst/>
          </a:prstGeom>
        </p:spPr>
      </p:pic>
      <p:sp>
        <p:nvSpPr>
          <p:cNvPr id="30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15.06.2018</a:t>
            </a:fld>
            <a:endParaRPr lang="nb-NO" dirty="0"/>
          </a:p>
        </p:txBody>
      </p:sp>
      <p:sp>
        <p:nvSpPr>
          <p:cNvPr id="31" name="Rectangle 11"/>
          <p:cNvSpPr>
            <a:spLocks noChangeAspect="1" noChangeArrowheads="1"/>
          </p:cNvSpPr>
          <p:nvPr userDrawn="1"/>
        </p:nvSpPr>
        <p:spPr bwMode="auto">
          <a:xfrm>
            <a:off x="-1" y="1256163"/>
            <a:ext cx="9155067" cy="209099"/>
          </a:xfrm>
          <a:prstGeom prst="rect">
            <a:avLst/>
          </a:prstGeom>
          <a:solidFill>
            <a:srgbClr val="E6B5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Rectangle 12"/>
          <p:cNvSpPr>
            <a:spLocks noChangeArrowheads="1"/>
          </p:cNvSpPr>
          <p:nvPr userDrawn="1"/>
        </p:nvSpPr>
        <p:spPr bwMode="auto">
          <a:xfrm>
            <a:off x="964407" y="1256164"/>
            <a:ext cx="7767637" cy="209098"/>
          </a:xfrm>
          <a:prstGeom prst="rect">
            <a:avLst/>
          </a:prstGeom>
          <a:solidFill>
            <a:srgbClr val="C62B46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latin typeface="Times" charset="0"/>
              <a:ea typeface="+mn-ea"/>
              <a:cs typeface="+mn-cs"/>
            </a:endParaRPr>
          </a:p>
        </p:txBody>
      </p:sp>
      <p:sp>
        <p:nvSpPr>
          <p:cNvPr id="14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/>
              <a:t>Skolenavn settes inn her</a:t>
            </a:r>
          </a:p>
        </p:txBody>
      </p:sp>
    </p:spTree>
    <p:extLst>
      <p:ext uri="{BB962C8B-B14F-4D97-AF65-F5344CB8AC3E}">
        <p14:creationId xmlns:p14="http://schemas.microsoft.com/office/powerpoint/2010/main" val="1319327016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5 Forside_Brøle vi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95536" y="4228790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4777597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8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22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15.06.2018</a:t>
            </a:fld>
            <a:endParaRPr lang="nb-NO" dirty="0"/>
          </a:p>
        </p:txBody>
      </p:sp>
      <p:sp>
        <p:nvSpPr>
          <p:cNvPr id="12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/>
              <a:t>Skolenavn settes inn her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1212" y="1779250"/>
            <a:ext cx="3496018" cy="366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8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7 Forside_Brøle lb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95536" y="4228790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4777597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8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22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15.06.2018</a:t>
            </a:fld>
            <a:endParaRPr lang="nb-NO" dirty="0"/>
          </a:p>
        </p:txBody>
      </p:sp>
      <p:sp>
        <p:nvSpPr>
          <p:cNvPr id="12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/>
              <a:t>Skolenavn settes inn her</a:t>
            </a: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24128" y="1808842"/>
            <a:ext cx="3228089" cy="32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8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8 Forside_Brøle bril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95536" y="4824409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5373216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17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15.06.2018</a:t>
            </a:fld>
            <a:endParaRPr lang="nb-NO" dirty="0"/>
          </a:p>
        </p:txBody>
      </p:sp>
      <p:sp>
        <p:nvSpPr>
          <p:cNvPr id="18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ctangle 12"/>
          <p:cNvSpPr>
            <a:spLocks noChangeArrowheads="1"/>
          </p:cNvSpPr>
          <p:nvPr userDrawn="1"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13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/>
              <a:t>Skolenavn settes inn her</a:t>
            </a: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16016" y="2012482"/>
            <a:ext cx="4171300" cy="333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1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9 Forside_Brøle bakf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88378" y="1967166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88378" y="2482417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en undertittel</a:t>
            </a:r>
          </a:p>
        </p:txBody>
      </p:sp>
      <p:sp>
        <p:nvSpPr>
          <p:cNvPr id="17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15.06.2018</a:t>
            </a:fld>
            <a:endParaRPr lang="nb-NO" dirty="0"/>
          </a:p>
        </p:txBody>
      </p:sp>
      <p:sp>
        <p:nvSpPr>
          <p:cNvPr id="18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ctangle 12"/>
          <p:cNvSpPr>
            <a:spLocks noChangeArrowheads="1"/>
          </p:cNvSpPr>
          <p:nvPr userDrawn="1"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11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/>
              <a:t>Skolenavn settes inn her</a:t>
            </a: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549" y="3226948"/>
            <a:ext cx="4063876" cy="363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966234" y="213271"/>
            <a:ext cx="0" cy="9834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 Box 8"/>
          <p:cNvSpPr txBox="1">
            <a:spLocks noChangeAspect="1" noChangeArrowheads="1"/>
          </p:cNvSpPr>
          <p:nvPr/>
        </p:nvSpPr>
        <p:spPr bwMode="auto">
          <a:xfrm>
            <a:off x="964646" y="327571"/>
            <a:ext cx="1844676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8288"/>
          <a:lstStyle/>
          <a:p>
            <a:pPr marL="457200" indent="-457200" eaLnBrk="0" hangingPunct="0">
              <a:lnSpc>
                <a:spcPts val="1700"/>
              </a:lnSpc>
              <a:defRPr/>
            </a:pPr>
            <a:r>
              <a:rPr lang="nb-NO" sz="1500" dirty="0">
                <a:latin typeface="Times New Roman" pitchFamily="18" charset="0"/>
                <a:ea typeface="+mn-ea"/>
                <a:cs typeface="+mn-cs"/>
              </a:rPr>
              <a:t>Oslo kommune</a:t>
            </a:r>
          </a:p>
          <a:p>
            <a:pPr marL="457200" indent="-457200" eaLnBrk="0" hangingPunct="0">
              <a:lnSpc>
                <a:spcPts val="1700"/>
              </a:lnSpc>
              <a:defRPr/>
            </a:pPr>
            <a:r>
              <a:rPr lang="nb-NO" sz="1500" b="1" dirty="0">
                <a:latin typeface="Times New Roman" pitchFamily="18" charset="0"/>
                <a:ea typeface="+mn-ea"/>
                <a:cs typeface="+mn-cs"/>
              </a:rPr>
              <a:t>Utdanningsetaten</a:t>
            </a:r>
          </a:p>
          <a:p>
            <a:pPr marL="457200" indent="-457200" eaLnBrk="0" hangingPunct="0">
              <a:lnSpc>
                <a:spcPts val="2400"/>
              </a:lnSpc>
              <a:defRPr/>
            </a:pPr>
            <a:endParaRPr lang="nb-NO" sz="1500" b="1" dirty="0"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9" name="Picture 9" descr="BYVPEN-F"/>
          <p:cNvPicPr>
            <a:picLocks noChangeArrowheads="1"/>
          </p:cNvPicPr>
          <p:nvPr/>
        </p:nvPicPr>
        <p:blipFill>
          <a:blip r:embed="rId18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372" y="221208"/>
            <a:ext cx="727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lassholder for dato 1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01A2A-EA9E-4009-BB29-E98453A213B6}" type="datetimeFigureOut">
              <a:rPr lang="nb-NO" smtClean="0"/>
              <a:t>15.06.2018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229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9" r:id="rId3"/>
    <p:sldLayoutId id="2147483670" r:id="rId4"/>
    <p:sldLayoutId id="2147483671" r:id="rId5"/>
    <p:sldLayoutId id="2147483662" r:id="rId6"/>
    <p:sldLayoutId id="2147483668" r:id="rId7"/>
    <p:sldLayoutId id="2147483663" r:id="rId8"/>
    <p:sldLayoutId id="2147483665" r:id="rId9"/>
    <p:sldLayoutId id="2147483666" r:id="rId10"/>
    <p:sldLayoutId id="2147483667" r:id="rId11"/>
    <p:sldLayoutId id="2147483672" r:id="rId12"/>
    <p:sldLayoutId id="2147483673" r:id="rId13"/>
    <p:sldLayoutId id="2147483655" r:id="rId14"/>
    <p:sldLayoutId id="2147483675" r:id="rId15"/>
    <p:sldLayoutId id="214748367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jornsletta.osloskolen.no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dir.no/Lareplane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95535" y="5589240"/>
            <a:ext cx="5976665" cy="666917"/>
          </a:xfrm>
        </p:spPr>
        <p:txBody>
          <a:bodyPr/>
          <a:lstStyle/>
          <a:p>
            <a:r>
              <a:rPr lang="nb-NO" sz="4000" b="1" dirty="0">
                <a:solidFill>
                  <a:srgbClr val="C62B46"/>
                </a:solidFill>
              </a:rPr>
              <a:t>Velkommen til Osloskolen</a:t>
            </a:r>
            <a:endParaRPr lang="nb-NO" sz="4000" dirty="0">
              <a:solidFill>
                <a:srgbClr val="C62B46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latin typeface="Calibri Light" panose="020F0302020204030204" pitchFamily="34" charset="0"/>
              </a:rPr>
              <a:t> </a:t>
            </a:r>
            <a:r>
              <a:rPr lang="nb-NO" sz="2000" b="1" dirty="0">
                <a:latin typeface="Calibri Light" panose="020F0302020204030204" pitchFamily="34" charset="0"/>
              </a:rPr>
              <a:t>Skolestart 2018/2019</a:t>
            </a:r>
            <a:endParaRPr lang="nb-NO" b="1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b-NO" dirty="0"/>
              <a:t>Bjørnsletta skole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523144"/>
            <a:ext cx="1826514" cy="66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63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CC0099"/>
                </a:solidFill>
              </a:rPr>
              <a:t>Tilpasset opplæring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43204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nb-NO" sz="1600" dirty="0">
                <a:latin typeface="Calibri Light" panose="020F0302020204030204" pitchFamily="34" charset="0"/>
              </a:rPr>
              <a:t>Osloskolen skal sikre et godt læringsutbytte for alle elever i trygge og mobbefrie skoler.</a:t>
            </a:r>
          </a:p>
          <a:p>
            <a:pPr>
              <a:lnSpc>
                <a:spcPct val="110000"/>
              </a:lnSpc>
            </a:pPr>
            <a:endParaRPr lang="nb-NO" sz="1600" dirty="0">
              <a:latin typeface="Calibri Light" panose="020F0302020204030204" pitchFamily="34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77" y="2276872"/>
            <a:ext cx="3840813" cy="2895973"/>
          </a:xfrm>
          <a:prstGeom prst="rect">
            <a:avLst/>
          </a:prstGeom>
        </p:spPr>
      </p:pic>
      <p:sp>
        <p:nvSpPr>
          <p:cNvPr id="6" name="Plassholder for innhold 2"/>
          <p:cNvSpPr txBox="1">
            <a:spLocks/>
          </p:cNvSpPr>
          <p:nvPr/>
        </p:nvSpPr>
        <p:spPr>
          <a:xfrm>
            <a:off x="4452372" y="2132856"/>
            <a:ext cx="4466003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600" dirty="0">
                <a:latin typeface="Calibri Light" panose="020F0302020204030204" pitchFamily="34" charset="0"/>
              </a:rPr>
              <a:t>Alle elever skal få opplæring tilpasset sine evner og forutsetninger.</a:t>
            </a:r>
          </a:p>
          <a:p>
            <a:endParaRPr lang="nb-NO" sz="1600" dirty="0">
              <a:latin typeface="Calibri Light" panose="020F0302020204030204" pitchFamily="34" charset="0"/>
            </a:endParaRPr>
          </a:p>
          <a:p>
            <a:r>
              <a:rPr lang="nb-NO" sz="1600" dirty="0">
                <a:latin typeface="Calibri Light" panose="020F0302020204030204" pitchFamily="34" charset="0"/>
              </a:rPr>
              <a:t>Elever som ikke kan få utbytte av det ordinære opplæringstilbudet har rett til </a:t>
            </a:r>
            <a:r>
              <a:rPr lang="nb-NO" sz="1600" b="1" dirty="0">
                <a:latin typeface="Calibri Light" panose="020F0302020204030204" pitchFamily="34" charset="0"/>
              </a:rPr>
              <a:t>spesialundervisning</a:t>
            </a:r>
            <a:r>
              <a:rPr lang="nb-NO" sz="1600" dirty="0">
                <a:latin typeface="Calibri Light" panose="020F0302020204030204" pitchFamily="34" charset="0"/>
              </a:rPr>
              <a:t>. Skolen vurderer behov og kan henvise til sakkyndig vurdering hos Pedagogisk-psykologisk tjeneste (PPT).</a:t>
            </a:r>
          </a:p>
          <a:p>
            <a:endParaRPr lang="nb-NO" sz="1600" dirty="0">
              <a:latin typeface="Calibri Light" panose="020F0302020204030204" pitchFamily="34" charset="0"/>
            </a:endParaRPr>
          </a:p>
          <a:p>
            <a:r>
              <a:rPr lang="nb-NO" sz="1600" dirty="0">
                <a:latin typeface="Calibri Light" panose="020F0302020204030204" pitchFamily="34" charset="0"/>
              </a:rPr>
              <a:t>Elever med et annet morsmål enn norsk og samisk har rett til </a:t>
            </a:r>
            <a:r>
              <a:rPr lang="nb-NO" sz="1600" b="1" dirty="0">
                <a:latin typeface="Calibri Light" panose="020F0302020204030204" pitchFamily="34" charset="0"/>
              </a:rPr>
              <a:t>særskilt norskopplæring </a:t>
            </a:r>
            <a:r>
              <a:rPr lang="nb-NO" sz="1600" dirty="0">
                <a:latin typeface="Calibri Light" panose="020F0302020204030204" pitchFamily="34" charset="0"/>
              </a:rPr>
              <a:t>til de har tilstrekkelige kunnskaper i norsk til å følge den ordinære opplæringen. </a:t>
            </a:r>
          </a:p>
          <a:p>
            <a:endParaRPr lang="nb-NO" sz="1600" dirty="0">
              <a:latin typeface="Calibri Light" panose="020F030202020403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955402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CC0099"/>
                </a:solidFill>
              </a:rPr>
              <a:t>Oppfølging av elevene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4140460" cy="39604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1700" b="1" dirty="0">
                <a:latin typeface="Calibri Light" panose="020F0302020204030204" pitchFamily="34" charset="0"/>
              </a:rPr>
              <a:t>Underveisvurdering</a:t>
            </a:r>
            <a:r>
              <a:rPr lang="nb-NO" sz="1700" dirty="0">
                <a:latin typeface="Calibri Light" panose="020F0302020204030204" pitchFamily="34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nb-NO" sz="1300" dirty="0">
                <a:latin typeface="Calibri Light" panose="020F0302020204030204" pitchFamily="34" charset="0"/>
              </a:rPr>
              <a:t>hva mestrer elevene?</a:t>
            </a:r>
          </a:p>
          <a:p>
            <a:pPr lvl="1">
              <a:lnSpc>
                <a:spcPct val="90000"/>
              </a:lnSpc>
            </a:pPr>
            <a:r>
              <a:rPr lang="nb-NO" sz="1300" dirty="0">
                <a:latin typeface="Calibri Light" panose="020F0302020204030204" pitchFamily="34" charset="0"/>
              </a:rPr>
              <a:t>Hva må de jobbe mer med?</a:t>
            </a:r>
            <a:br>
              <a:rPr lang="nb-NO" sz="1300" dirty="0">
                <a:latin typeface="Calibri Light" panose="020F0302020204030204" pitchFamily="34" charset="0"/>
              </a:rPr>
            </a:br>
            <a:endParaRPr lang="nb-NO" sz="1700" dirty="0">
              <a:latin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nb-NO" sz="1700" b="1" dirty="0">
                <a:latin typeface="Calibri Light" panose="020F0302020204030204" pitchFamily="34" charset="0"/>
              </a:rPr>
              <a:t>Elevsamtale</a:t>
            </a:r>
          </a:p>
          <a:p>
            <a:pPr lvl="1">
              <a:lnSpc>
                <a:spcPct val="90000"/>
              </a:lnSpc>
            </a:pPr>
            <a:r>
              <a:rPr lang="nb-NO" sz="1300" dirty="0">
                <a:latin typeface="Calibri Light" panose="020F0302020204030204" pitchFamily="34" charset="0"/>
              </a:rPr>
              <a:t>Kontaktlæreren skal to ganger i året ha samtale med eleven om faglig og sosial utvikling og trivsel. </a:t>
            </a:r>
            <a:br>
              <a:rPr lang="nb-NO" sz="1300" dirty="0">
                <a:latin typeface="Calibri Light" panose="020F0302020204030204" pitchFamily="34" charset="0"/>
              </a:rPr>
            </a:br>
            <a:endParaRPr lang="nb-NO" sz="1300" dirty="0">
              <a:latin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nb-NO" sz="1700" dirty="0">
                <a:latin typeface="Calibri Light" panose="020F0302020204030204" pitchFamily="34" charset="0"/>
              </a:rPr>
              <a:t>H</a:t>
            </a:r>
            <a:r>
              <a:rPr lang="nb-NO" sz="1700" b="1" dirty="0">
                <a:latin typeface="Calibri Light" panose="020F0302020204030204" pitchFamily="34" charset="0"/>
              </a:rPr>
              <a:t>alvårsvurdering</a:t>
            </a:r>
            <a:r>
              <a:rPr lang="nb-NO" sz="1700" dirty="0">
                <a:latin typeface="Calibri Light" panose="020F0302020204030204" pitchFamily="34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nb-NO" sz="1300" dirty="0">
                <a:latin typeface="Calibri Light" panose="020F0302020204030204" pitchFamily="34" charset="0"/>
              </a:rPr>
              <a:t>Skriftlig eller muntlig</a:t>
            </a:r>
          </a:p>
          <a:p>
            <a:pPr lvl="1">
              <a:lnSpc>
                <a:spcPct val="90000"/>
              </a:lnSpc>
            </a:pPr>
            <a:r>
              <a:rPr lang="nb-NO" sz="1300" dirty="0">
                <a:latin typeface="Calibri Light" panose="020F0302020204030204" pitchFamily="34" charset="0"/>
              </a:rPr>
              <a:t>På barnetrinnet gis det ikke karakterer. </a:t>
            </a:r>
            <a:br>
              <a:rPr lang="nb-NO" sz="1300" dirty="0">
                <a:latin typeface="Calibri Light" panose="020F0302020204030204" pitchFamily="34" charset="0"/>
              </a:rPr>
            </a:br>
            <a:endParaRPr lang="nb-NO" sz="1700" dirty="0">
              <a:latin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nb-NO" sz="1700" b="1" dirty="0">
                <a:latin typeface="Calibri Light" panose="020F0302020204030204" pitchFamily="34" charset="0"/>
              </a:rPr>
              <a:t>Kartleggingsprøver </a:t>
            </a:r>
          </a:p>
          <a:p>
            <a:pPr lvl="1">
              <a:lnSpc>
                <a:spcPct val="90000"/>
              </a:lnSpc>
            </a:pPr>
            <a:r>
              <a:rPr lang="nb-NO" sz="1300" dirty="0">
                <a:latin typeface="Calibri Light" panose="020F0302020204030204" pitchFamily="34" charset="0"/>
              </a:rPr>
              <a:t>Det gjennomføres to statlige kartleggingsprøver for 1. trinn; én i lesing og én i regning. </a:t>
            </a:r>
          </a:p>
          <a:p>
            <a:endParaRPr lang="en-GB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8004" y="1844824"/>
            <a:ext cx="4022981" cy="315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6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935" y="4234830"/>
            <a:ext cx="3773751" cy="251177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3600" b="1" dirty="0">
                <a:solidFill>
                  <a:srgbClr val="CC0099"/>
                </a:solidFill>
              </a:rPr>
              <a:t>Aktivitetsskolen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62861" y="1571675"/>
            <a:ext cx="3820898" cy="3960440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nb-NO" sz="1600" dirty="0">
                <a:latin typeface="Calibri Light" panose="020F0302020204030204" pitchFamily="34" charset="0"/>
              </a:rPr>
              <a:t>Aktivitetsskolen (AKS) er en alternativ læringsarena før og etter skoletid. </a:t>
            </a:r>
          </a:p>
          <a:p>
            <a:pPr marL="0" indent="0">
              <a:lnSpc>
                <a:spcPct val="80000"/>
              </a:lnSpc>
              <a:buNone/>
            </a:pPr>
            <a:endParaRPr lang="nb-NO" sz="1600" dirty="0">
              <a:latin typeface="Calibri Light" panose="020F03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b-NO" sz="1600" dirty="0">
                <a:latin typeface="Calibri Light" panose="020F0302020204030204" pitchFamily="34" charset="0"/>
              </a:rPr>
              <a:t>Tilbudet er for elever på 1.–4. trinn og elever med særskilte behov på 1.–7. trinn.</a:t>
            </a:r>
          </a:p>
          <a:p>
            <a:pPr marL="0" indent="0">
              <a:lnSpc>
                <a:spcPct val="80000"/>
              </a:lnSpc>
              <a:buNone/>
            </a:pPr>
            <a:endParaRPr lang="nb-NO" sz="1600" dirty="0">
              <a:latin typeface="Calibri Light" panose="020F03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b-NO" sz="1600" dirty="0">
                <a:latin typeface="Calibri Light" panose="020F0302020204030204" pitchFamily="34" charset="0"/>
              </a:rPr>
              <a:t>Åpner 1. august.</a:t>
            </a:r>
          </a:p>
          <a:p>
            <a:pPr marL="0" indent="0">
              <a:lnSpc>
                <a:spcPct val="80000"/>
              </a:lnSpc>
              <a:buNone/>
            </a:pPr>
            <a:endParaRPr lang="nb-NO" sz="1600" dirty="0">
              <a:latin typeface="Calibri Light" panose="020F03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b-NO" sz="1600" dirty="0">
                <a:latin typeface="Calibri Light" panose="020F0302020204030204" pitchFamily="34" charset="0"/>
              </a:rPr>
              <a:t>Aktivitetstilbudet skal bidra til barnas faglige og sosiale utvikling gjennom lek og læring i samarbeid med skolen. </a:t>
            </a:r>
          </a:p>
          <a:p>
            <a:pPr marL="0" indent="0">
              <a:lnSpc>
                <a:spcPct val="80000"/>
              </a:lnSpc>
              <a:buNone/>
            </a:pPr>
            <a:endParaRPr lang="nb-NO" sz="1600" dirty="0">
              <a:latin typeface="Calibri Light" panose="020F03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nb-NO" sz="1600" dirty="0">
              <a:latin typeface="Calibri Light" panose="020F0302020204030204" pitchFamily="34" charset="0"/>
            </a:endParaRPr>
          </a:p>
          <a:p>
            <a:pPr>
              <a:lnSpc>
                <a:spcPct val="80000"/>
              </a:lnSpc>
              <a:buFontTx/>
              <a:buChar char="–"/>
            </a:pPr>
            <a:endParaRPr lang="nb-NO" sz="1600" dirty="0">
              <a:latin typeface="Calibri Light" panose="020F0302020204030204" pitchFamily="34" charset="0"/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556792"/>
            <a:ext cx="4171990" cy="352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72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3600" b="1" dirty="0">
                <a:solidFill>
                  <a:srgbClr val="CC0099"/>
                </a:solidFill>
              </a:rPr>
              <a:t>Rammeplan for Aktivitetsskolen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Char char="–"/>
            </a:pPr>
            <a:r>
              <a:rPr lang="nb-NO" sz="1600" dirty="0">
                <a:latin typeface="Calibri Light" panose="020F0302020204030204" pitchFamily="34" charset="0"/>
              </a:rPr>
              <a:t>Beskriver innhold og organisering av Aktivitetsskolen </a:t>
            </a:r>
          </a:p>
          <a:p>
            <a:pPr>
              <a:lnSpc>
                <a:spcPct val="80000"/>
              </a:lnSpc>
              <a:buFontTx/>
              <a:buChar char="–"/>
            </a:pPr>
            <a:r>
              <a:rPr lang="nb-NO" sz="1600" dirty="0">
                <a:latin typeface="Calibri Light" panose="020F0302020204030204" pitchFamily="34" charset="0"/>
              </a:rPr>
              <a:t>Sikrer en helhetlig organisering av tilbudet</a:t>
            </a:r>
          </a:p>
          <a:p>
            <a:pPr>
              <a:lnSpc>
                <a:spcPct val="80000"/>
              </a:lnSpc>
              <a:buFontTx/>
              <a:buChar char="–"/>
            </a:pPr>
            <a:r>
              <a:rPr lang="nb-NO" sz="1600" dirty="0">
                <a:latin typeface="Calibri Light" panose="020F0302020204030204" pitchFamily="34" charset="0"/>
              </a:rPr>
              <a:t>Gir føringer for skolens og aktivitetsskolens samarbeid om elevenes faglige og sosiale utvikling</a:t>
            </a:r>
          </a:p>
          <a:p>
            <a:pPr>
              <a:lnSpc>
                <a:spcPct val="80000"/>
              </a:lnSpc>
              <a:buFontTx/>
              <a:buChar char="–"/>
            </a:pPr>
            <a:r>
              <a:rPr lang="nb-NO" sz="1600" dirty="0">
                <a:latin typeface="Calibri Light" panose="020F0302020204030204" pitchFamily="34" charset="0"/>
              </a:rPr>
              <a:t>Det utarbeides lokale planer og ukeplaner på den enkelte skole.</a:t>
            </a:r>
          </a:p>
          <a:p>
            <a:pPr>
              <a:lnSpc>
                <a:spcPct val="80000"/>
              </a:lnSpc>
              <a:buFontTx/>
              <a:buChar char="–"/>
            </a:pPr>
            <a:endParaRPr lang="nb-NO" sz="1600" dirty="0">
              <a:latin typeface="Calibri Light" panose="020F03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b-NO" sz="1600" dirty="0">
                <a:latin typeface="Calibri Light" panose="020F0302020204030204" pitchFamily="34" charset="0"/>
              </a:rPr>
              <a:t>Foresatte har mulighet til å påvirke innholdet i </a:t>
            </a:r>
            <a:br>
              <a:rPr lang="nb-NO" sz="1600" dirty="0">
                <a:latin typeface="Calibri Light" panose="020F0302020204030204" pitchFamily="34" charset="0"/>
              </a:rPr>
            </a:br>
            <a:r>
              <a:rPr lang="nb-NO" sz="1600" dirty="0">
                <a:latin typeface="Calibri Light" panose="020F0302020204030204" pitchFamily="34" charset="0"/>
              </a:rPr>
              <a:t>Aktivitetsskolen gjennom FAU og driftsstyret.</a:t>
            </a:r>
          </a:p>
          <a:p>
            <a:pPr marL="0" indent="0">
              <a:lnSpc>
                <a:spcPct val="80000"/>
              </a:lnSpc>
              <a:buNone/>
            </a:pPr>
            <a:endParaRPr lang="nb-NO" sz="1600" dirty="0">
              <a:latin typeface="Calibri Light" panose="020F03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nb-NO" sz="1600" dirty="0">
              <a:latin typeface="Calibri Light" panose="020F03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b-NO" sz="1600" b="1" dirty="0">
                <a:latin typeface="Calibri Light" panose="020F0302020204030204" pitchFamily="34" charset="0"/>
              </a:rPr>
              <a:t>Oslostandarden for Aktivitetsskolen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b-NO" sz="1600" dirty="0">
                <a:latin typeface="Calibri Light" panose="020F0302020204030204" pitchFamily="34" charset="0"/>
              </a:rPr>
              <a:t>Oslostandarden for Aktivitetsskolen beskriver </a:t>
            </a:r>
            <a:br>
              <a:rPr lang="nb-NO" sz="1600" dirty="0">
                <a:latin typeface="Calibri Light" panose="020F0302020204030204" pitchFamily="34" charset="0"/>
              </a:rPr>
            </a:br>
            <a:r>
              <a:rPr lang="nb-NO" sz="1600" dirty="0">
                <a:latin typeface="Calibri Light" panose="020F0302020204030204" pitchFamily="34" charset="0"/>
              </a:rPr>
              <a:t>forventningene som foresatte kan ha til </a:t>
            </a:r>
            <a:br>
              <a:rPr lang="nb-NO" sz="1600" dirty="0">
                <a:latin typeface="Calibri Light" panose="020F0302020204030204" pitchFamily="34" charset="0"/>
              </a:rPr>
            </a:br>
            <a:r>
              <a:rPr lang="nb-NO" sz="1600" dirty="0">
                <a:latin typeface="Calibri Light" panose="020F0302020204030204" pitchFamily="34" charset="0"/>
              </a:rPr>
              <a:t>Aktivitetsskolen og hvordan foresatte kan bidra.</a:t>
            </a:r>
          </a:p>
          <a:p>
            <a:pPr marL="0" indent="0">
              <a:lnSpc>
                <a:spcPct val="80000"/>
              </a:lnSpc>
              <a:buNone/>
            </a:pPr>
            <a:endParaRPr lang="nb-NO" sz="1600" dirty="0">
              <a:latin typeface="Calibri Light" panose="020F03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nb-NO" sz="1600" dirty="0">
              <a:latin typeface="Calibri Light" panose="020F0302020204030204" pitchFamily="34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3958">
            <a:off x="5387276" y="3202552"/>
            <a:ext cx="2361629" cy="330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60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4300" b="1" dirty="0">
                <a:solidFill>
                  <a:srgbClr val="CC0099"/>
                </a:solidFill>
              </a:rPr>
              <a:t>Slik søker du </a:t>
            </a:r>
            <a:endParaRPr lang="nb-NO" sz="43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latin typeface="Calibri Light" panose="020F0302020204030204" pitchFamily="34" charset="0"/>
                <a:hlinkClick r:id="rId3"/>
              </a:rPr>
              <a:t>https://bjornsletta.osloskolen.no</a:t>
            </a:r>
            <a:endParaRPr lang="nb-NO" sz="3600" dirty="0">
              <a:latin typeface="Calibri Light" panose="020F0302020204030204" pitchFamily="34" charset="0"/>
            </a:endParaRPr>
          </a:p>
          <a:p>
            <a:endParaRPr lang="nb-NO" sz="16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nb-NO" dirty="0">
              <a:latin typeface="Calibri Light" panose="020F0302020204030204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4221088"/>
            <a:ext cx="3773751" cy="2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48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CC0099"/>
                </a:solidFill>
              </a:rPr>
              <a:t>Samarbeid hjem–skole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42484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b-NO" sz="1600" dirty="0">
                <a:latin typeface="Calibri Light" panose="020F0302020204030204" pitchFamily="34" charset="0"/>
              </a:rPr>
              <a:t>Et godt samarbeid hjem–skole er viktig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b-NO" sz="1600" dirty="0">
                <a:latin typeface="Calibri Light" panose="020F0302020204030204" pitchFamily="34" charset="0"/>
              </a:rPr>
              <a:t>	for elevens læring og trivsel</a:t>
            </a:r>
          </a:p>
          <a:p>
            <a:pPr>
              <a:lnSpc>
                <a:spcPct val="80000"/>
              </a:lnSpc>
            </a:pPr>
            <a:endParaRPr lang="nb-NO" sz="1600" dirty="0">
              <a:latin typeface="Calibri Light" panose="020F03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nb-NO" sz="1600" dirty="0">
                <a:latin typeface="Calibri Light" panose="020F0302020204030204" pitchFamily="34" charset="0"/>
              </a:rPr>
              <a:t>Skolen skal tilrettelegge for samarbeid </a:t>
            </a:r>
            <a:br>
              <a:rPr lang="nb-NO" sz="1600" dirty="0">
                <a:latin typeface="Calibri Light" panose="020F0302020204030204" pitchFamily="34" charset="0"/>
              </a:rPr>
            </a:br>
            <a:r>
              <a:rPr lang="nb-NO" sz="1600" dirty="0">
                <a:latin typeface="Calibri Light" panose="020F0302020204030204" pitchFamily="34" charset="0"/>
              </a:rPr>
              <a:t>og sikre foresattes medvirkning </a:t>
            </a:r>
          </a:p>
          <a:p>
            <a:pPr>
              <a:lnSpc>
                <a:spcPct val="80000"/>
              </a:lnSpc>
              <a:buFontTx/>
              <a:buNone/>
            </a:pPr>
            <a:endParaRPr lang="nb-NO" sz="1600" dirty="0">
              <a:latin typeface="Calibri Light" panose="020F03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nb-NO" sz="1600" dirty="0">
                <a:latin typeface="Calibri Light" panose="020F0302020204030204" pitchFamily="34" charset="0"/>
              </a:rPr>
              <a:t>Oslostandard for samarbeid hjem–skole:</a:t>
            </a:r>
          </a:p>
          <a:p>
            <a:pPr lvl="1">
              <a:lnSpc>
                <a:spcPct val="80000"/>
              </a:lnSpc>
            </a:pPr>
            <a:r>
              <a:rPr lang="nb-NO" sz="1600" dirty="0">
                <a:latin typeface="Calibri Light" panose="020F0302020204030204" pitchFamily="34" charset="0"/>
              </a:rPr>
              <a:t>Hva kan du som foresatt forvente av skolen?</a:t>
            </a:r>
          </a:p>
          <a:p>
            <a:pPr lvl="1">
              <a:lnSpc>
                <a:spcPct val="80000"/>
              </a:lnSpc>
            </a:pPr>
            <a:r>
              <a:rPr lang="nb-NO" sz="1600" dirty="0">
                <a:latin typeface="Calibri Light" panose="020F0302020204030204" pitchFamily="34" charset="0"/>
              </a:rPr>
              <a:t>Hvordan kan du som foresatt bidra?</a:t>
            </a:r>
          </a:p>
          <a:p>
            <a:pPr lvl="1">
              <a:lnSpc>
                <a:spcPct val="80000"/>
              </a:lnSpc>
            </a:pPr>
            <a:endParaRPr lang="nb-NO" sz="1600" dirty="0">
              <a:latin typeface="Calibri Light" panose="020F03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nb-NO" sz="1600" dirty="0">
                <a:latin typeface="Calibri Light" panose="020F0302020204030204" pitchFamily="34" charset="0"/>
              </a:rPr>
              <a:t>Hjem–skole samarbeid:</a:t>
            </a:r>
          </a:p>
          <a:p>
            <a:pPr lvl="1">
              <a:lnSpc>
                <a:spcPct val="80000"/>
              </a:lnSpc>
            </a:pPr>
            <a:r>
              <a:rPr lang="nb-NO" sz="1600" dirty="0">
                <a:latin typeface="Calibri Light" panose="020F0302020204030204" pitchFamily="34" charset="0"/>
              </a:rPr>
              <a:t>Foreldremøter</a:t>
            </a:r>
          </a:p>
          <a:p>
            <a:pPr lvl="1">
              <a:lnSpc>
                <a:spcPct val="80000"/>
              </a:lnSpc>
            </a:pPr>
            <a:r>
              <a:rPr lang="nb-NO" sz="1600" dirty="0">
                <a:latin typeface="Calibri Light" panose="020F0302020204030204" pitchFamily="34" charset="0"/>
              </a:rPr>
              <a:t>Utviklingssamtaler</a:t>
            </a:r>
          </a:p>
          <a:p>
            <a:pPr lvl="1">
              <a:lnSpc>
                <a:spcPct val="80000"/>
              </a:lnSpc>
            </a:pPr>
            <a:r>
              <a:rPr lang="nb-NO" sz="1600" dirty="0">
                <a:latin typeface="Calibri Light" panose="020F0302020204030204" pitchFamily="34" charset="0"/>
              </a:rPr>
              <a:t>Skoleplattform Oslo</a:t>
            </a:r>
          </a:p>
          <a:p>
            <a:pPr lvl="1">
              <a:lnSpc>
                <a:spcPct val="80000"/>
              </a:lnSpc>
            </a:pPr>
            <a:r>
              <a:rPr lang="nb-NO" sz="1600" dirty="0">
                <a:latin typeface="Calibri Light" panose="020F0302020204030204" pitchFamily="34" charset="0"/>
              </a:rPr>
              <a:t>Skolens nettside </a:t>
            </a:r>
          </a:p>
          <a:p>
            <a:pPr lvl="1">
              <a:lnSpc>
                <a:spcPct val="80000"/>
              </a:lnSpc>
            </a:pPr>
            <a:r>
              <a:rPr lang="nb-NO" sz="1600" dirty="0">
                <a:latin typeface="Calibri Light" panose="020F0302020204030204" pitchFamily="34" charset="0"/>
              </a:rPr>
              <a:t>Skole-SMS</a:t>
            </a:r>
          </a:p>
          <a:p>
            <a:pPr lvl="1">
              <a:lnSpc>
                <a:spcPct val="80000"/>
              </a:lnSpc>
            </a:pPr>
            <a:r>
              <a:rPr lang="nb-NO" sz="1600" dirty="0">
                <a:latin typeface="Calibri Light" panose="020F0302020204030204" pitchFamily="34" charset="0"/>
              </a:rPr>
              <a:t>Skolens rådsorganer 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1269996"/>
            <a:ext cx="1396105" cy="145707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8104" y="2727066"/>
            <a:ext cx="3281130" cy="357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50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3800" b="1" dirty="0">
                <a:solidFill>
                  <a:srgbClr val="CC0099"/>
                </a:solidFill>
              </a:rPr>
              <a:t>Skolens styrings- og samarbeidsorganer</a:t>
            </a:r>
            <a:endParaRPr lang="en-GB" sz="3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4176464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dirty="0">
                <a:latin typeface="Calibri Light" panose="020F0302020204030204" pitchFamily="34" charset="0"/>
              </a:rPr>
              <a:t>Du som foresatt kan ha innflytelse:</a:t>
            </a:r>
          </a:p>
          <a:p>
            <a:pPr marL="0" indent="0">
              <a:buNone/>
            </a:pPr>
            <a:endParaRPr lang="nb-NO" sz="1600" dirty="0">
              <a:latin typeface="Calibri Light" panose="020F03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nb-NO" sz="1600" dirty="0">
                <a:latin typeface="Calibri Light" panose="020F0302020204030204" pitchFamily="34" charset="0"/>
              </a:rPr>
              <a:t>Foreldrekontakter</a:t>
            </a:r>
          </a:p>
          <a:p>
            <a:pPr>
              <a:lnSpc>
                <a:spcPct val="80000"/>
              </a:lnSpc>
            </a:pPr>
            <a:r>
              <a:rPr lang="nb-NO" sz="1600" dirty="0">
                <a:latin typeface="Calibri Light" panose="020F0302020204030204" pitchFamily="34" charset="0"/>
              </a:rPr>
              <a:t>Foreldrerådets arbeidsutvalg (FAU)</a:t>
            </a:r>
          </a:p>
          <a:p>
            <a:pPr>
              <a:lnSpc>
                <a:spcPct val="80000"/>
              </a:lnSpc>
            </a:pPr>
            <a:r>
              <a:rPr lang="nb-NO" sz="1600" dirty="0">
                <a:latin typeface="Calibri Light" panose="020F0302020204030204" pitchFamily="34" charset="0"/>
              </a:rPr>
              <a:t>Kommunalt foreldreutvalg (KFU) </a:t>
            </a:r>
          </a:p>
          <a:p>
            <a:pPr>
              <a:lnSpc>
                <a:spcPct val="80000"/>
              </a:lnSpc>
            </a:pPr>
            <a:r>
              <a:rPr lang="nb-NO" sz="1600" dirty="0">
                <a:latin typeface="Calibri Light" panose="020F0302020204030204" pitchFamily="34" charset="0"/>
              </a:rPr>
              <a:t>Skolemiljøutvalget</a:t>
            </a:r>
          </a:p>
          <a:p>
            <a:pPr>
              <a:lnSpc>
                <a:spcPct val="80000"/>
              </a:lnSpc>
            </a:pPr>
            <a:r>
              <a:rPr lang="nb-NO" sz="1600" dirty="0">
                <a:latin typeface="Calibri Light" panose="020F0302020204030204" pitchFamily="34" charset="0"/>
              </a:rPr>
              <a:t>Elevrådet</a:t>
            </a:r>
          </a:p>
          <a:p>
            <a:pPr>
              <a:lnSpc>
                <a:spcPct val="80000"/>
              </a:lnSpc>
            </a:pPr>
            <a:r>
              <a:rPr lang="nb-NO" sz="1600" dirty="0">
                <a:latin typeface="Calibri Light" panose="020F0302020204030204" pitchFamily="34" charset="0"/>
              </a:rPr>
              <a:t>Driftsstyret</a:t>
            </a:r>
          </a:p>
          <a:p>
            <a:pPr>
              <a:lnSpc>
                <a:spcPct val="80000"/>
              </a:lnSpc>
            </a:pPr>
            <a:endParaRPr lang="nb-NO" sz="1600" dirty="0">
              <a:latin typeface="Calibri Light" panose="020F03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b-NO" sz="1600" dirty="0">
                <a:latin typeface="Calibri Light" panose="020F0302020204030204" pitchFamily="34" charset="0"/>
              </a:rPr>
              <a:t>Foresattes rettigheter og plikter er hjemlet i opplæringsloven.</a:t>
            </a:r>
          </a:p>
          <a:p>
            <a:pPr marL="0" indent="0">
              <a:lnSpc>
                <a:spcPct val="80000"/>
              </a:lnSpc>
              <a:buNone/>
            </a:pPr>
            <a:endParaRPr lang="nb-NO" sz="16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282298"/>
            <a:ext cx="3216402" cy="555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8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3600" b="1" dirty="0">
                <a:solidFill>
                  <a:srgbClr val="CC0099"/>
                </a:solidFill>
              </a:rPr>
              <a:t>Om Osloskolen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91588" y="1700808"/>
            <a:ext cx="4472900" cy="3960440"/>
          </a:xfrm>
          <a:noFill/>
        </p:spPr>
        <p:txBody>
          <a:bodyPr>
            <a:normAutofit fontScale="77500" lnSpcReduction="20000"/>
          </a:bodyPr>
          <a:lstStyle/>
          <a:p>
            <a:pPr>
              <a:buFontTx/>
              <a:buChar char="–"/>
            </a:pPr>
            <a:r>
              <a:rPr lang="nb-NO" sz="1700" dirty="0">
                <a:latin typeface="Calibri Light" panose="020F0302020204030204" pitchFamily="34" charset="0"/>
              </a:rPr>
              <a:t>179 skoler (grunnskoler, vgs, voksenopplæring)</a:t>
            </a:r>
          </a:p>
          <a:p>
            <a:pPr>
              <a:buFontTx/>
              <a:buChar char="–"/>
            </a:pPr>
            <a:r>
              <a:rPr lang="nb-NO" sz="1700" dirty="0">
                <a:latin typeface="Calibri Light" panose="020F0302020204030204" pitchFamily="34" charset="0"/>
              </a:rPr>
              <a:t>88 000 elever</a:t>
            </a:r>
          </a:p>
          <a:p>
            <a:pPr>
              <a:buFontTx/>
              <a:buChar char="–"/>
            </a:pPr>
            <a:r>
              <a:rPr lang="nb-NO" sz="1700" dirty="0">
                <a:latin typeface="Calibri Light" panose="020F0302020204030204" pitchFamily="34" charset="0"/>
              </a:rPr>
              <a:t>14 900 ansatte</a:t>
            </a:r>
          </a:p>
          <a:p>
            <a:pPr>
              <a:buFontTx/>
              <a:buChar char="–"/>
            </a:pPr>
            <a:r>
              <a:rPr lang="nb-NO" sz="1700" dirty="0">
                <a:latin typeface="Calibri Light" panose="020F0302020204030204" pitchFamily="34" charset="0"/>
              </a:rPr>
              <a:t>2000 lærebedrifter</a:t>
            </a:r>
          </a:p>
          <a:p>
            <a:pPr marL="0" indent="0">
              <a:lnSpc>
                <a:spcPct val="80000"/>
              </a:lnSpc>
              <a:buNone/>
            </a:pPr>
            <a:endParaRPr lang="nb-NO" sz="1600" b="1" dirty="0">
              <a:latin typeface="Calibri Light" panose="020F0302020204030204" pitchFamily="34" charset="0"/>
            </a:endParaRPr>
          </a:p>
          <a:p>
            <a:pPr>
              <a:lnSpc>
                <a:spcPct val="80000"/>
              </a:lnSpc>
            </a:pPr>
            <a:endParaRPr lang="nb-NO" sz="1600" b="1" dirty="0">
              <a:latin typeface="Calibri Light" panose="020F03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b-NO" sz="1600" b="1" dirty="0">
                <a:latin typeface="Calibri Light" panose="020F0302020204030204" pitchFamily="34" charset="0"/>
              </a:rPr>
              <a:t>Byrådets mål for Osloskolen:</a:t>
            </a:r>
          </a:p>
          <a:p>
            <a:pPr>
              <a:buFontTx/>
              <a:buChar char="–"/>
            </a:pPr>
            <a:r>
              <a:rPr lang="nb-NO" sz="1700" dirty="0">
                <a:latin typeface="Calibri Light" panose="020F0302020204030204" pitchFamily="34" charset="0"/>
              </a:rPr>
              <a:t>Elevene skal ha et trygt og inkluderende læringsmiljø, fritt for mobbing</a:t>
            </a:r>
          </a:p>
          <a:p>
            <a:pPr>
              <a:buFontTx/>
              <a:buChar char="–"/>
            </a:pPr>
            <a:r>
              <a:rPr lang="nb-NO" sz="1700" dirty="0">
                <a:latin typeface="Calibri Light" panose="020F0302020204030204" pitchFamily="34" charset="0"/>
              </a:rPr>
              <a:t>Elever skal møte ansatte med høy kompetanse og tid til å følge opp den enkelte</a:t>
            </a:r>
          </a:p>
          <a:p>
            <a:pPr>
              <a:buFontTx/>
              <a:buChar char="–"/>
            </a:pPr>
            <a:r>
              <a:rPr lang="nb-NO" sz="1700" dirty="0">
                <a:latin typeface="Calibri Light" panose="020F0302020204030204" pitchFamily="34" charset="0"/>
              </a:rPr>
              <a:t>Alle elever skal ha grunnleggende lese-, skrive- og regneferdigheter tidlig i skoleløpet</a:t>
            </a:r>
          </a:p>
          <a:p>
            <a:pPr>
              <a:buFontTx/>
              <a:buChar char="–"/>
            </a:pPr>
            <a:r>
              <a:rPr lang="nb-NO" sz="1700" dirty="0">
                <a:latin typeface="Calibri Light" panose="020F0302020204030204" pitchFamily="34" charset="0"/>
              </a:rPr>
              <a:t>Elevenes grunnleggende ferdigheter, dybdekompetanse i fag og evne til å skape, tenke kritisk, forstå, lære og utforske på tvers av fag skal utvikles gjennom hele skoleløpet</a:t>
            </a:r>
          </a:p>
          <a:p>
            <a:pPr>
              <a:buFontTx/>
              <a:buChar char="–"/>
            </a:pPr>
            <a:r>
              <a:rPr lang="nb-NO" sz="1700" dirty="0">
                <a:latin typeface="Calibri Light" panose="020F0302020204030204" pitchFamily="34" charset="0"/>
              </a:rPr>
              <a:t>Flere elever og lærlinger skal fullføre og bestå videregående opplæring og være godt forberedt til høyere utdanning og arbeidsliv</a:t>
            </a:r>
          </a:p>
          <a:p>
            <a:pPr>
              <a:buFontTx/>
              <a:buChar char="–"/>
            </a:pPr>
            <a:r>
              <a:rPr lang="nb-NO" sz="1700" dirty="0">
                <a:latin typeface="Calibri Light" panose="020F0302020204030204" pitchFamily="34" charset="0"/>
              </a:rPr>
              <a:t>Opplæringskapasiteten skal møte forventet vekst i antall elever og lærlinger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5" t="4812" r="9305" b="8475"/>
          <a:stretch/>
        </p:blipFill>
        <p:spPr>
          <a:xfrm>
            <a:off x="363890" y="1254766"/>
            <a:ext cx="4032448" cy="511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64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3600" b="1" dirty="0">
                <a:solidFill>
                  <a:srgbClr val="CC0099"/>
                </a:solidFill>
              </a:rPr>
              <a:t>Skolens ledelse, ansatte og støttetjenester</a:t>
            </a:r>
            <a:endParaRPr lang="nb-NO" dirty="0">
              <a:solidFill>
                <a:srgbClr val="CC0099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b-NO" sz="1600" b="1" dirty="0">
                <a:latin typeface="Calibri Light" panose="020F0302020204030204" pitchFamily="34" charset="0"/>
              </a:rPr>
              <a:t>Rektor</a:t>
            </a:r>
            <a:br>
              <a:rPr lang="nb-NO" sz="1600" b="1" dirty="0">
                <a:latin typeface="Calibri Light" panose="020F0302020204030204" pitchFamily="34" charset="0"/>
              </a:rPr>
            </a:br>
            <a:r>
              <a:rPr lang="nb-NO" sz="1600" dirty="0">
                <a:latin typeface="Calibri Light" panose="020F0302020204030204" pitchFamily="34" charset="0"/>
              </a:rPr>
              <a:t>Overordnet administrativt og pedagogisk ansvar for skolen og Aktivitetsskolen</a:t>
            </a:r>
          </a:p>
          <a:p>
            <a:pPr>
              <a:lnSpc>
                <a:spcPct val="80000"/>
              </a:lnSpc>
            </a:pPr>
            <a:endParaRPr lang="nb-NO" sz="1600" b="1" dirty="0">
              <a:latin typeface="Calibri Light" panose="020F03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nb-NO" sz="1600" b="1" dirty="0">
                <a:latin typeface="Calibri Light" panose="020F0302020204030204" pitchFamily="34" charset="0"/>
              </a:rPr>
              <a:t>Øvrig skoleledelse</a:t>
            </a:r>
            <a:br>
              <a:rPr lang="nb-NO" sz="1600" b="1" dirty="0">
                <a:latin typeface="Calibri Light" panose="020F0302020204030204" pitchFamily="34" charset="0"/>
              </a:rPr>
            </a:br>
            <a:r>
              <a:rPr lang="nb-NO" sz="1600" dirty="0">
                <a:latin typeface="Calibri Light" panose="020F0302020204030204" pitchFamily="34" charset="0"/>
              </a:rPr>
              <a:t>Assisterende rektor, undervisningsinspektør og sosiallærer</a:t>
            </a:r>
          </a:p>
          <a:p>
            <a:pPr>
              <a:lnSpc>
                <a:spcPct val="80000"/>
              </a:lnSpc>
            </a:pPr>
            <a:endParaRPr lang="nb-NO" sz="1600" b="1" dirty="0">
              <a:latin typeface="Calibri Light" panose="020F03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nb-NO" sz="1600" b="1" dirty="0">
                <a:latin typeface="Calibri Light" panose="020F0302020204030204" pitchFamily="34" charset="0"/>
              </a:rPr>
              <a:t>Kontaktlærer</a:t>
            </a:r>
            <a:br>
              <a:rPr lang="nb-NO" sz="1600" b="1" dirty="0">
                <a:latin typeface="Calibri Light" panose="020F0302020204030204" pitchFamily="34" charset="0"/>
              </a:rPr>
            </a:br>
            <a:r>
              <a:rPr lang="nb-NO" sz="1600" dirty="0">
                <a:latin typeface="Calibri Light" panose="020F0302020204030204" pitchFamily="34" charset="0"/>
              </a:rPr>
              <a:t>Hver klasse har en kontaktlærer som leder opplæringen i samarbeid med andre lærere og faglærere. Skoleassistenter kan bistå elever med spesielle behov. </a:t>
            </a:r>
          </a:p>
          <a:p>
            <a:pPr marL="0" indent="0">
              <a:lnSpc>
                <a:spcPct val="80000"/>
              </a:lnSpc>
              <a:buNone/>
            </a:pPr>
            <a:endParaRPr lang="nb-NO" sz="1600" b="1" dirty="0">
              <a:latin typeface="Calibri Light" panose="020F03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nb-NO" sz="1600" b="1" dirty="0">
                <a:latin typeface="Calibri Light" panose="020F0302020204030204" pitchFamily="34" charset="0"/>
              </a:rPr>
              <a:t>PPT - Pedagogisk-psykologisk tjeneste</a:t>
            </a:r>
            <a:br>
              <a:rPr lang="nb-NO" sz="1600" b="1" dirty="0">
                <a:latin typeface="Calibri Light" panose="020F0302020204030204" pitchFamily="34" charset="0"/>
              </a:rPr>
            </a:br>
            <a:r>
              <a:rPr lang="nb-NO" sz="1600" dirty="0">
                <a:latin typeface="Calibri Light" panose="020F0302020204030204" pitchFamily="34" charset="0"/>
              </a:rPr>
              <a:t>Gjør sakkyndige vurderinger i </a:t>
            </a:r>
            <a:r>
              <a:rPr lang="nb-NO" sz="1600" dirty="0" err="1">
                <a:latin typeface="Calibri Light" panose="020F0302020204030204" pitchFamily="34" charset="0"/>
              </a:rPr>
              <a:t>fht</a:t>
            </a:r>
            <a:r>
              <a:rPr lang="nb-NO" sz="1600" dirty="0">
                <a:latin typeface="Calibri Light" panose="020F0302020204030204" pitchFamily="34" charset="0"/>
              </a:rPr>
              <a:t>. støtte utover ordinær undervisning</a:t>
            </a:r>
          </a:p>
          <a:p>
            <a:pPr>
              <a:lnSpc>
                <a:spcPct val="80000"/>
              </a:lnSpc>
            </a:pPr>
            <a:endParaRPr lang="nb-NO" sz="1600" b="1" dirty="0">
              <a:latin typeface="Calibri Light" panose="020F03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nb-NO" sz="1600" b="1" dirty="0">
                <a:latin typeface="Calibri Light" panose="020F0302020204030204" pitchFamily="34" charset="0"/>
              </a:rPr>
              <a:t>Andre støttetjenester</a:t>
            </a:r>
            <a:br>
              <a:rPr lang="nb-NO" sz="1600" b="1" dirty="0">
                <a:latin typeface="Calibri Light" panose="020F0302020204030204" pitchFamily="34" charset="0"/>
              </a:rPr>
            </a:br>
            <a:r>
              <a:rPr lang="nb-NO" sz="1600" dirty="0">
                <a:latin typeface="Calibri Light" panose="020F0302020204030204" pitchFamily="34" charset="0"/>
              </a:rPr>
              <a:t>Skolehelsetjenesten, helsesøster, tannhelsetjenesten, barnevernet</a:t>
            </a:r>
          </a:p>
        </p:txBody>
      </p:sp>
    </p:spTree>
    <p:extLst>
      <p:ext uri="{BB962C8B-B14F-4D97-AF65-F5344CB8AC3E}">
        <p14:creationId xmlns:p14="http://schemas.microsoft.com/office/powerpoint/2010/main" val="263497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innhold 2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</p:spPr>
      </p:pic>
      <p:sp>
        <p:nvSpPr>
          <p:cNvPr id="5" name="TekstSylinder 4"/>
          <p:cNvSpPr txBox="1"/>
          <p:nvPr/>
        </p:nvSpPr>
        <p:spPr>
          <a:xfrm>
            <a:off x="899592" y="5934670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5400" b="1" dirty="0">
                <a:solidFill>
                  <a:srgbClr val="CC0099"/>
                </a:solidFill>
              </a:rPr>
              <a:t>Lykke til med skolestart!</a:t>
            </a:r>
            <a:endParaRPr lang="nb-NO" sz="5400" dirty="0"/>
          </a:p>
        </p:txBody>
      </p:sp>
    </p:spTree>
    <p:extLst>
      <p:ext uri="{BB962C8B-B14F-4D97-AF65-F5344CB8AC3E}">
        <p14:creationId xmlns:p14="http://schemas.microsoft.com/office/powerpoint/2010/main" val="1439831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>
                <a:solidFill>
                  <a:srgbClr val="CC0099"/>
                </a:solidFill>
              </a:rPr>
              <a:t>Bjørnsletta skole 2018/19, 1.trinn</a:t>
            </a:r>
            <a:br>
              <a:rPr lang="nb-NO" dirty="0">
                <a:solidFill>
                  <a:srgbClr val="CC0099"/>
                </a:solidFill>
              </a:rPr>
            </a:br>
            <a:endParaRPr lang="nb-NO" dirty="0">
              <a:solidFill>
                <a:srgbClr val="CC0099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7504" y="1700808"/>
            <a:ext cx="8280920" cy="432048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/>
              <a:t>Rektor 			Frode W. Thorstad*</a:t>
            </a:r>
          </a:p>
          <a:p>
            <a:pPr marL="0" indent="0">
              <a:buNone/>
            </a:pPr>
            <a:r>
              <a:rPr lang="nb-NO" dirty="0" err="1"/>
              <a:t>Ass.rektor</a:t>
            </a:r>
            <a:r>
              <a:rPr lang="nb-NO" dirty="0"/>
              <a:t> 			Unni Eik</a:t>
            </a:r>
          </a:p>
          <a:p>
            <a:pPr marL="0" indent="0">
              <a:buNone/>
            </a:pPr>
            <a:r>
              <a:rPr lang="nb-NO" dirty="0"/>
              <a:t>Inspektør </a:t>
            </a:r>
            <a:r>
              <a:rPr lang="nb-NO" dirty="0" err="1"/>
              <a:t>b.trinn</a:t>
            </a:r>
            <a:r>
              <a:rPr lang="nb-NO" dirty="0"/>
              <a:t> 		Eva Einarson</a:t>
            </a:r>
          </a:p>
          <a:p>
            <a:pPr marL="0" indent="0">
              <a:buNone/>
            </a:pPr>
            <a:r>
              <a:rPr lang="nb-NO" dirty="0"/>
              <a:t>				Eline Fyksen Aas</a:t>
            </a:r>
          </a:p>
          <a:p>
            <a:pPr marL="0" indent="0">
              <a:buNone/>
            </a:pPr>
            <a:r>
              <a:rPr lang="nb-NO" dirty="0"/>
              <a:t>Kontaktlærere: 		Anniken Gaustad</a:t>
            </a:r>
          </a:p>
          <a:p>
            <a:pPr marL="0" indent="0">
              <a:buNone/>
            </a:pPr>
            <a:r>
              <a:rPr lang="nb-NO" dirty="0"/>
              <a:t>				Janne Lindgaard</a:t>
            </a:r>
          </a:p>
          <a:p>
            <a:pPr marL="0" indent="0">
              <a:buNone/>
            </a:pPr>
            <a:r>
              <a:rPr lang="nb-NO" dirty="0"/>
              <a:t>AKS-leder:			Line Nordås</a:t>
            </a:r>
            <a:endParaRPr lang="nb-NO" dirty="0">
              <a:cs typeface="Calibri"/>
            </a:endParaRPr>
          </a:p>
          <a:p>
            <a:pPr marL="0" indent="0">
              <a:buNone/>
            </a:pPr>
            <a:r>
              <a:rPr lang="nb-NO" dirty="0"/>
              <a:t>AKS-baseledere:		Maud </a:t>
            </a:r>
            <a:r>
              <a:rPr lang="nb-NO" dirty="0" err="1"/>
              <a:t>Maasen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				Kine Iljen Ervik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71820"/>
            <a:ext cx="1102246" cy="108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9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>
                <a:solidFill>
                  <a:srgbClr val="CC0099"/>
                </a:solidFill>
              </a:rPr>
              <a:t>Visjon og verdier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Vi gjør hverandre bedre!</a:t>
            </a:r>
          </a:p>
          <a:p>
            <a:endParaRPr lang="nb-NO" dirty="0"/>
          </a:p>
          <a:p>
            <a:r>
              <a:rPr lang="nb-NO" dirty="0"/>
              <a:t>Respekt, likeverd, engasjement</a:t>
            </a:r>
          </a:p>
          <a:p>
            <a:r>
              <a:rPr lang="nb-NO" dirty="0"/>
              <a:t>Høye ambisjoner om at alle yter sitt beste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49298"/>
            <a:ext cx="1534294" cy="151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65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 anchor="t">
            <a:noAutofit/>
          </a:bodyPr>
          <a:lstStyle/>
          <a:p>
            <a:r>
              <a:rPr lang="nb-NO" dirty="0">
                <a:solidFill>
                  <a:srgbClr val="CC0099"/>
                </a:solidFill>
              </a:rPr>
              <a:t>Bjørnsletta skole 2018/19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9512" y="1700808"/>
            <a:ext cx="8856984" cy="39604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3000" dirty="0"/>
              <a:t>1.trinn:  56 elever, 2 klasser</a:t>
            </a:r>
          </a:p>
          <a:p>
            <a:r>
              <a:rPr lang="nb-NO" sz="3000" dirty="0"/>
              <a:t>Kontaktlærere: Anniken, Janne</a:t>
            </a:r>
          </a:p>
          <a:p>
            <a:r>
              <a:rPr lang="nb-NO" sz="3000" dirty="0"/>
              <a:t>1.-7.trinn: </a:t>
            </a:r>
            <a:r>
              <a:rPr lang="nb-NO" sz="3000" dirty="0" err="1"/>
              <a:t>ca</a:t>
            </a:r>
            <a:r>
              <a:rPr lang="nb-NO" sz="3000" dirty="0"/>
              <a:t> 350 elever</a:t>
            </a:r>
            <a:endParaRPr lang="nb-NO" sz="3000" dirty="0">
              <a:cs typeface="Calibri"/>
            </a:endParaRPr>
          </a:p>
          <a:p>
            <a:r>
              <a:rPr lang="nb-NO" sz="3000" dirty="0"/>
              <a:t>8.-10.trinn: </a:t>
            </a:r>
            <a:r>
              <a:rPr lang="nb-NO" sz="3000" dirty="0" err="1"/>
              <a:t>ca</a:t>
            </a:r>
            <a:r>
              <a:rPr lang="nb-NO" sz="3000" dirty="0"/>
              <a:t> 300 elever</a:t>
            </a:r>
          </a:p>
          <a:p>
            <a:r>
              <a:rPr lang="nb-NO" sz="3000" dirty="0"/>
              <a:t>Ca. 100 ansatte, inkl. AKS</a:t>
            </a:r>
            <a:endParaRPr lang="nb-NO" sz="3000" dirty="0">
              <a:cs typeface="Calibri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84" y="5301208"/>
            <a:ext cx="131531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6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 anchor="t">
            <a:noAutofit/>
          </a:bodyPr>
          <a:lstStyle/>
          <a:p>
            <a:r>
              <a:rPr lang="nb-NO" dirty="0">
                <a:solidFill>
                  <a:srgbClr val="CC0099"/>
                </a:solidFill>
              </a:rPr>
              <a:t>Bjørnsletta skole 2018/19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nb-NO" dirty="0"/>
              <a:t>Første skoledag 20.august kl. 10:00 i </a:t>
            </a:r>
            <a:r>
              <a:rPr lang="nb-NO" dirty="0" err="1"/>
              <a:t>Pangea</a:t>
            </a:r>
            <a:endParaRPr lang="nb-NO" dirty="0"/>
          </a:p>
          <a:p>
            <a:r>
              <a:rPr lang="nb-NO" dirty="0"/>
              <a:t>Foreldremøte første skoledag</a:t>
            </a:r>
          </a:p>
          <a:p>
            <a:pPr lvl="1"/>
            <a:r>
              <a:rPr lang="nb-NO" dirty="0"/>
              <a:t>Valg av foreldrekontakter</a:t>
            </a:r>
          </a:p>
          <a:p>
            <a:r>
              <a:rPr lang="nb-NO" dirty="0"/>
              <a:t>Klassesammensetting</a:t>
            </a:r>
          </a:p>
          <a:p>
            <a:pPr lvl="1"/>
            <a:r>
              <a:rPr lang="nb-NO" dirty="0"/>
              <a:t>Geografi</a:t>
            </a:r>
          </a:p>
          <a:p>
            <a:pPr lvl="1"/>
            <a:r>
              <a:rPr lang="nb-NO" dirty="0"/>
              <a:t>Jenter/gutter</a:t>
            </a:r>
          </a:p>
          <a:p>
            <a:pPr lvl="1"/>
            <a:r>
              <a:rPr lang="nb-NO" dirty="0"/>
              <a:t>m.m.</a:t>
            </a:r>
          </a:p>
          <a:p>
            <a:r>
              <a:rPr lang="nb-NO" dirty="0"/>
              <a:t>AKS</a:t>
            </a:r>
          </a:p>
          <a:p>
            <a:pPr lvl="1"/>
            <a:r>
              <a:rPr lang="nb-NO" dirty="0"/>
              <a:t>1.august</a:t>
            </a:r>
          </a:p>
          <a:p>
            <a:pPr lvl="1"/>
            <a:r>
              <a:rPr lang="nb-NO" dirty="0"/>
              <a:t>Fortløpende søknad (alle får plass)</a:t>
            </a:r>
          </a:p>
          <a:p>
            <a:pPr lvl="1"/>
            <a:endParaRPr lang="nb-NO" dirty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45224"/>
            <a:ext cx="1224136" cy="120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41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>
                <a:solidFill>
                  <a:srgbClr val="CC0099"/>
                </a:solidFill>
              </a:rPr>
              <a:t>Før første skoledag - skoleforberedelser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Skolesekk og pennal (se skriv)</a:t>
            </a:r>
          </a:p>
          <a:p>
            <a:r>
              <a:rPr lang="nb-NO" dirty="0"/>
              <a:t>Kle på/av seg selv</a:t>
            </a:r>
          </a:p>
          <a:p>
            <a:r>
              <a:rPr lang="nb-NO" dirty="0"/>
              <a:t>Gå på do selv</a:t>
            </a:r>
          </a:p>
          <a:p>
            <a:r>
              <a:rPr lang="nb-NO" dirty="0"/>
              <a:t>Vente på tur</a:t>
            </a:r>
          </a:p>
          <a:p>
            <a:r>
              <a:rPr lang="nb-NO" dirty="0"/>
              <a:t>Du er ditt barns viktigste rollemodell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944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42407" y="2235784"/>
            <a:ext cx="4894312" cy="746627"/>
          </a:xfrm>
        </p:spPr>
        <p:txBody>
          <a:bodyPr/>
          <a:lstStyle/>
          <a:p>
            <a:r>
              <a:rPr lang="nb-NO" dirty="0"/>
              <a:t>Mer informasjon og repetisjon første skoledag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Bjørnsletta skole</a:t>
            </a:r>
          </a:p>
        </p:txBody>
      </p:sp>
    </p:spTree>
    <p:extLst>
      <p:ext uri="{BB962C8B-B14F-4D97-AF65-F5344CB8AC3E}">
        <p14:creationId xmlns:p14="http://schemas.microsoft.com/office/powerpoint/2010/main" val="2238522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CC0099"/>
                </a:solidFill>
              </a:rPr>
              <a:t>Et trygt og godt skolemiljø</a:t>
            </a:r>
            <a:endParaRPr lang="en-GB" dirty="0"/>
          </a:p>
        </p:txBody>
      </p:sp>
      <p:sp>
        <p:nvSpPr>
          <p:cNvPr id="17" name="Plassholder for innhold 16"/>
          <p:cNvSpPr>
            <a:spLocks noGrp="1"/>
          </p:cNvSpPr>
          <p:nvPr>
            <p:ph idx="1"/>
          </p:nvPr>
        </p:nvSpPr>
        <p:spPr>
          <a:xfrm>
            <a:off x="467544" y="1700808"/>
            <a:ext cx="4176464" cy="3960440"/>
          </a:xfrm>
        </p:spPr>
        <p:txBody>
          <a:bodyPr>
            <a:normAutofit/>
          </a:bodyPr>
          <a:lstStyle/>
          <a:p>
            <a:r>
              <a:rPr lang="nb-NO" sz="1600" dirty="0"/>
              <a:t>Alle elever skal ha det bra på skolen</a:t>
            </a:r>
            <a:br>
              <a:rPr lang="nb-NO" sz="1600" dirty="0"/>
            </a:br>
            <a:endParaRPr lang="nb-NO" sz="1600" dirty="0"/>
          </a:p>
          <a:p>
            <a:r>
              <a:rPr lang="nb-NO" sz="1600" dirty="0"/>
              <a:t>Skolen har en aktivitetsplikt</a:t>
            </a:r>
          </a:p>
          <a:p>
            <a:pPr marL="400050" lvl="1" indent="0">
              <a:buNone/>
            </a:pPr>
            <a:r>
              <a:rPr lang="nb-NO" sz="1200" dirty="0"/>
              <a:t>Alle voksne på skolen har en plikt til å følge med på hvordan elevene har det. Skolen skal aktivt gjøre en innsats for å avdekke mobbing og undersøke all mistanke om eller kjennskap til at en elev ikke har et trygt og godt skolemiljø.</a:t>
            </a:r>
          </a:p>
          <a:p>
            <a:pPr marL="400050" lvl="1" indent="0">
              <a:buNone/>
            </a:pPr>
            <a:endParaRPr lang="nb-NO" sz="700" dirty="0"/>
          </a:p>
          <a:p>
            <a:r>
              <a:rPr lang="nb-NO" sz="1600" dirty="0"/>
              <a:t>Handlingsplan for et trygt, godt og inkluderende skolemiljø</a:t>
            </a:r>
          </a:p>
          <a:p>
            <a:pPr marL="400050" lvl="1" indent="0">
              <a:buNone/>
            </a:pPr>
            <a:r>
              <a:rPr lang="nb-NO" sz="1200" dirty="0"/>
              <a:t>Handlingsplanen beskriver skolens rutiner for </a:t>
            </a:r>
            <a:br>
              <a:rPr lang="nb-NO" sz="1200" dirty="0"/>
            </a:br>
            <a:r>
              <a:rPr lang="nb-NO" sz="1200" dirty="0"/>
              <a:t>å forebygge, avdekke og håndtere mobbing </a:t>
            </a:r>
            <a:br>
              <a:rPr lang="nb-NO" sz="1200" dirty="0"/>
            </a:br>
            <a:r>
              <a:rPr lang="nb-NO" sz="1200" dirty="0"/>
              <a:t>og andre krenkelser.</a:t>
            </a:r>
          </a:p>
        </p:txBody>
      </p:sp>
      <p:pic>
        <p:nvPicPr>
          <p:cNvPr id="18" name="Bild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412776"/>
            <a:ext cx="4143851" cy="513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82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CC0099"/>
                </a:solidFill>
              </a:rPr>
              <a:t>Hva skal elevene lære?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 sz="1600" b="1" dirty="0">
                <a:latin typeface="Calibri Light" panose="020F0302020204030204" pitchFamily="34" charset="0"/>
              </a:rPr>
              <a:t>Fagene på 1. og 2. trinn </a:t>
            </a:r>
            <a:r>
              <a:rPr lang="nb-NO" sz="1600" dirty="0">
                <a:latin typeface="Calibri Light" panose="020F0302020204030204" pitchFamily="34" charset="0"/>
              </a:rPr>
              <a:t>er: norsk, matematikk, naturfag, engelsk, samfunnsfag, kunst og håndverk, musikk, kroppsøving og Kristendom, religion, livssyn og etikk (KRLE).</a:t>
            </a:r>
          </a:p>
          <a:p>
            <a:pPr>
              <a:lnSpc>
                <a:spcPct val="90000"/>
              </a:lnSpc>
            </a:pPr>
            <a:endParaRPr lang="nb-NO" sz="1600" dirty="0">
              <a:latin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nb-NO" sz="1600" dirty="0">
                <a:latin typeface="Calibri Light" panose="020F0302020204030204" pitchFamily="34" charset="0"/>
              </a:rPr>
              <a:t>Alle fag har læreplaner med </a:t>
            </a:r>
            <a:r>
              <a:rPr lang="nb-NO" sz="1600" b="1" dirty="0">
                <a:latin typeface="Calibri Light" panose="020F0302020204030204" pitchFamily="34" charset="0"/>
              </a:rPr>
              <a:t>kompetansemål</a:t>
            </a:r>
            <a:r>
              <a:rPr lang="nb-NO" sz="1600" dirty="0">
                <a:latin typeface="Calibri Light" panose="020F0302020204030204" pitchFamily="34" charset="0"/>
              </a:rPr>
              <a:t> som beskriver hva elevene skal mestre på ulike trinn. Læreplanene er nasjonale og finnes hos Utdanningsdirektoratet: </a:t>
            </a:r>
            <a:r>
              <a:rPr lang="nb-NO" sz="1600" dirty="0">
                <a:solidFill>
                  <a:srgbClr val="0000FF"/>
                </a:solidFill>
                <a:latin typeface="Calibri Light" panose="020F0302020204030204" pitchFamily="34" charset="0"/>
                <a:hlinkClick r:id="rId3"/>
              </a:rPr>
              <a:t>www.udir.no/Lareplaner/</a:t>
            </a:r>
            <a:endParaRPr lang="nb-NO" sz="1600" dirty="0">
              <a:solidFill>
                <a:srgbClr val="0000FF"/>
              </a:solidFill>
              <a:latin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endParaRPr lang="nb-NO" sz="1600" dirty="0">
              <a:latin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nb-NO" sz="1600" dirty="0">
                <a:latin typeface="Calibri Light" panose="020F0302020204030204" pitchFamily="34" charset="0"/>
              </a:rPr>
              <a:t>Læreplanene beskriver også hvordan </a:t>
            </a:r>
            <a:r>
              <a:rPr lang="nb-NO" sz="1600" b="1" dirty="0">
                <a:latin typeface="Calibri Light" panose="020F0302020204030204" pitchFamily="34" charset="0"/>
              </a:rPr>
              <a:t>grunnleggende ferdigheter </a:t>
            </a:r>
            <a:r>
              <a:rPr lang="nb-NO" sz="1600" dirty="0">
                <a:latin typeface="Calibri Light" panose="020F0302020204030204" pitchFamily="34" charset="0"/>
              </a:rPr>
              <a:t>skal inngå i faget. De grunnleggende ferdighetene er:</a:t>
            </a:r>
          </a:p>
          <a:p>
            <a:pPr lvl="1">
              <a:lnSpc>
                <a:spcPct val="90000"/>
              </a:lnSpc>
            </a:pPr>
            <a:r>
              <a:rPr lang="nb-NO" sz="1600" dirty="0">
                <a:latin typeface="Calibri Light" panose="020F0302020204030204" pitchFamily="34" charset="0"/>
              </a:rPr>
              <a:t>Å kunne uttrykke seg muntlig</a:t>
            </a:r>
          </a:p>
          <a:p>
            <a:pPr lvl="1">
              <a:lnSpc>
                <a:spcPct val="90000"/>
              </a:lnSpc>
            </a:pPr>
            <a:r>
              <a:rPr lang="nb-NO" sz="1600" dirty="0">
                <a:latin typeface="Calibri Light" panose="020F0302020204030204" pitchFamily="34" charset="0"/>
              </a:rPr>
              <a:t>Å kunne lese</a:t>
            </a:r>
          </a:p>
          <a:p>
            <a:pPr lvl="1">
              <a:lnSpc>
                <a:spcPct val="90000"/>
              </a:lnSpc>
            </a:pPr>
            <a:r>
              <a:rPr lang="nb-NO" sz="1600" dirty="0">
                <a:latin typeface="Calibri Light" panose="020F0302020204030204" pitchFamily="34" charset="0"/>
              </a:rPr>
              <a:t>Å kunne skrive</a:t>
            </a:r>
          </a:p>
          <a:p>
            <a:pPr lvl="1">
              <a:lnSpc>
                <a:spcPct val="90000"/>
              </a:lnSpc>
            </a:pPr>
            <a:r>
              <a:rPr lang="nb-NO" sz="1600" dirty="0">
                <a:latin typeface="Calibri Light" panose="020F0302020204030204" pitchFamily="34" charset="0"/>
              </a:rPr>
              <a:t>Å kunne regne</a:t>
            </a:r>
          </a:p>
          <a:p>
            <a:pPr lvl="1">
              <a:lnSpc>
                <a:spcPct val="90000"/>
              </a:lnSpc>
            </a:pPr>
            <a:r>
              <a:rPr lang="nb-NO" sz="1600" dirty="0">
                <a:latin typeface="Calibri Light" panose="020F0302020204030204" pitchFamily="34" charset="0"/>
              </a:rPr>
              <a:t>Å kunne bruke digitale verktøy</a:t>
            </a:r>
          </a:p>
          <a:p>
            <a:endParaRPr lang="en-GB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5157192"/>
            <a:ext cx="6169687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20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Presentasjonsmal_utdanningsetaten</Template>
  <TotalTime>967</TotalTime>
  <Words>625</Words>
  <Application>Microsoft Office PowerPoint</Application>
  <PresentationFormat>Skjermfremvisning (4:3)</PresentationFormat>
  <Paragraphs>168</Paragraphs>
  <Slides>19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</vt:lpstr>
      <vt:lpstr>Times New Roman</vt:lpstr>
      <vt:lpstr>Office-tema</vt:lpstr>
      <vt:lpstr>Velkommen til Osloskolen</vt:lpstr>
      <vt:lpstr>Bjørnsletta skole 2018/19, 1.trinn </vt:lpstr>
      <vt:lpstr>Visjon og verdier</vt:lpstr>
      <vt:lpstr>Bjørnsletta skole 2018/19</vt:lpstr>
      <vt:lpstr>Bjørnsletta skole 2018/19</vt:lpstr>
      <vt:lpstr>Før første skoledag - skoleforberedelser</vt:lpstr>
      <vt:lpstr>Mer informasjon og repetisjon første skoledag</vt:lpstr>
      <vt:lpstr>Et trygt og godt skolemiljø</vt:lpstr>
      <vt:lpstr>Hva skal elevene lære?</vt:lpstr>
      <vt:lpstr>Tilpasset opplæring</vt:lpstr>
      <vt:lpstr>Oppfølging av elevene</vt:lpstr>
      <vt:lpstr>Aktivitetsskolen</vt:lpstr>
      <vt:lpstr>Rammeplan for Aktivitetsskolen</vt:lpstr>
      <vt:lpstr>Slik søker du </vt:lpstr>
      <vt:lpstr>Samarbeid hjem–skole</vt:lpstr>
      <vt:lpstr>Skolens styrings- og samarbeidsorganer</vt:lpstr>
      <vt:lpstr>Om Osloskolen</vt:lpstr>
      <vt:lpstr>Skolens ledelse, ansatte og støttetjenester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Brita Bergsnov Hansen</dc:creator>
  <cp:lastModifiedBy>Bente Hoel</cp:lastModifiedBy>
  <cp:revision>84</cp:revision>
  <cp:lastPrinted>2016-05-13T08:01:24Z</cp:lastPrinted>
  <dcterms:created xsi:type="dcterms:W3CDTF">2016-05-11T07:48:40Z</dcterms:created>
  <dcterms:modified xsi:type="dcterms:W3CDTF">2018-06-15T07:10:09Z</dcterms:modified>
</cp:coreProperties>
</file>